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Montserrat"/>
      <p:regular r:id="rId50"/>
      <p:bold r:id="rId51"/>
      <p:italic r:id="rId52"/>
      <p:boldItalic r:id="rId53"/>
    </p:embeddedFont>
    <p:embeddedFont>
      <p:font typeface="Lato"/>
      <p:regular r:id="rId54"/>
      <p:bold r:id="rId55"/>
      <p:italic r:id="rId56"/>
      <p:boldItalic r:id="rId57"/>
    </p:embeddedFont>
    <p:embeddedFont>
      <p:font typeface="Lexend"/>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59" Type="http://schemas.openxmlformats.org/officeDocument/2006/relationships/font" Target="fonts/Lexend-bold.fntdata"/><Relationship Id="rId14" Type="http://schemas.openxmlformats.org/officeDocument/2006/relationships/slide" Target="slides/slide9.xml"/><Relationship Id="rId58" Type="http://schemas.openxmlformats.org/officeDocument/2006/relationships/font" Target="fonts/Lexen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4d99959f9_9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4d99959f9_9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4d99959f9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4d99959f9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4d99959f9_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4d99959f9_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4d99959f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4d99959f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32e6c40d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32e6c40d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32e6c40d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32e6c40d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32e6c40dc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32e6c40dc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32e6c40dc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32e6c40dc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4d99959f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4d99959f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e2d278efb8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e2d278efb8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4d99959f9_9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4d99959f9_9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4d99959f9_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4d99959f9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4d99959f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4d99959f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4d99959f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4d99959f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4d99959f9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4d99959f9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4d99959f9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4d99959f9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4d99959f9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4d99959f9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e2d278efb8_1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e2d278efb8_1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4d99959f9_2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4d99959f9_2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4d99959f9_2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44d99959f9_2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4d99959f9_2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4d99959f9_2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32e6c40d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32e6c40d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4d99959f9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4d99959f9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4d99959f9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4d99959f9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4d99959f9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4d99959f9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44d99959f9_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44d99959f9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44d99959f9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44d99959f9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4d99959f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4d99959f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44d99959f9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44d99959f9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44d99959f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44d99959f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4d99959f9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4d99959f9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44d99959f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44d99959f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4d99959f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4d99959f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4d99959f9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44d99959f9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4d99959f9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4d99959f9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7d680832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7d680832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7d680832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7d680832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4d99959f9_1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44d99959f9_1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4d99959f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4d99959f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4d99959f9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4d99959f9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4d99959f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4d99959f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4d99959f9_1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4d99959f9_1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4d99959f9_9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4d99959f9_9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drive.google.com/file/d/1wPf3NcHgRSJZZ-M4NvnevHf3ptghjHrX/view" TargetMode="Externa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2.jpg"/><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AngelUma/Jabega-Team" TargetMode="External"/><Relationship Id="rId4" Type="http://schemas.openxmlformats.org/officeDocument/2006/relationships/hyperlink" Target="https://trello.com/invite/b/HS2u7KpC/ATTI56f83780148363e6d7423866ae20a00b3D028E4F/ingenieria-del-software-jabega-team" TargetMode="External"/><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58.png"/><Relationship Id="rId5"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67.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60.jpg"/><Relationship Id="rId4" Type="http://schemas.openxmlformats.org/officeDocument/2006/relationships/image" Target="../media/image66.jpg"/><Relationship Id="rId5" Type="http://schemas.openxmlformats.org/officeDocument/2006/relationships/image" Target="../media/image33.jpg"/><Relationship Id="rId6"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drive.google.com/file/d/1TAZ6OKhyL8H_qcV0GUNO1y5V_LNCdnzr/view" TargetMode="External"/><Relationship Id="rId4" Type="http://schemas.openxmlformats.org/officeDocument/2006/relationships/image" Target="../media/image6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drive.google.com/file/d/1qSBjdYE9HEe1I7z2Bwaz68MFxHdTbIvc/view" TargetMode="External"/><Relationship Id="rId4" Type="http://schemas.openxmlformats.org/officeDocument/2006/relationships/image" Target="../media/image5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0.png"/><Relationship Id="rId10" Type="http://schemas.openxmlformats.org/officeDocument/2006/relationships/image" Target="../media/image2.png"/><Relationship Id="rId9"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600750" y="1484100"/>
            <a:ext cx="5419800" cy="2175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5000"/>
              <a:t>DRAGON BOAT RACING</a:t>
            </a:r>
            <a:endParaRPr b="1" sz="5000"/>
          </a:p>
        </p:txBody>
      </p:sp>
      <p:sp>
        <p:nvSpPr>
          <p:cNvPr id="135" name="Google Shape;135;p13"/>
          <p:cNvSpPr txBox="1"/>
          <p:nvPr>
            <p:ph idx="1" type="subTitle"/>
          </p:nvPr>
        </p:nvSpPr>
        <p:spPr>
          <a:xfrm>
            <a:off x="6652825" y="3924925"/>
            <a:ext cx="2109600" cy="506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s" sz="2100"/>
              <a:t>Proyecto hecho por </a:t>
            </a:r>
            <a:r>
              <a:rPr lang="es" sz="2100"/>
              <a:t> Jábega Team</a:t>
            </a:r>
            <a:endParaRPr sz="2100"/>
          </a:p>
        </p:txBody>
      </p:sp>
      <p:pic>
        <p:nvPicPr>
          <p:cNvPr id="136" name="Google Shape;136;p13"/>
          <p:cNvPicPr preferRelativeResize="0"/>
          <p:nvPr/>
        </p:nvPicPr>
        <p:blipFill>
          <a:blip r:embed="rId3">
            <a:alphaModFix/>
          </a:blip>
          <a:stretch>
            <a:fillRect/>
          </a:stretch>
        </p:blipFill>
        <p:spPr>
          <a:xfrm>
            <a:off x="370850" y="798737"/>
            <a:ext cx="3546026" cy="3546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idx="4294967295" type="title"/>
          </p:nvPr>
        </p:nvSpPr>
        <p:spPr>
          <a:xfrm>
            <a:off x="1264875" y="1762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REQUISITOS NO FUNCIONALES</a:t>
            </a:r>
            <a:endParaRPr b="1"/>
          </a:p>
        </p:txBody>
      </p:sp>
      <p:sp>
        <p:nvSpPr>
          <p:cNvPr id="209" name="Google Shape;20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10" name="Google Shape;210;p22"/>
          <p:cNvPicPr preferRelativeResize="0"/>
          <p:nvPr/>
        </p:nvPicPr>
        <p:blipFill>
          <a:blip r:embed="rId3">
            <a:alphaModFix/>
          </a:blip>
          <a:stretch>
            <a:fillRect/>
          </a:stretch>
        </p:blipFill>
        <p:spPr>
          <a:xfrm>
            <a:off x="7311075" y="1138738"/>
            <a:ext cx="992700" cy="1328576"/>
          </a:xfrm>
          <a:prstGeom prst="rect">
            <a:avLst/>
          </a:prstGeom>
          <a:noFill/>
          <a:ln>
            <a:noFill/>
          </a:ln>
        </p:spPr>
      </p:pic>
      <p:pic>
        <p:nvPicPr>
          <p:cNvPr id="211" name="Google Shape;211;p22"/>
          <p:cNvPicPr preferRelativeResize="0"/>
          <p:nvPr/>
        </p:nvPicPr>
        <p:blipFill>
          <a:blip r:embed="rId4">
            <a:alphaModFix/>
          </a:blip>
          <a:stretch>
            <a:fillRect/>
          </a:stretch>
        </p:blipFill>
        <p:spPr>
          <a:xfrm>
            <a:off x="6446388" y="3053788"/>
            <a:ext cx="1857375" cy="1685925"/>
          </a:xfrm>
          <a:prstGeom prst="rect">
            <a:avLst/>
          </a:prstGeom>
          <a:noFill/>
          <a:ln>
            <a:noFill/>
          </a:ln>
        </p:spPr>
      </p:pic>
      <p:pic>
        <p:nvPicPr>
          <p:cNvPr id="212" name="Google Shape;212;p22"/>
          <p:cNvPicPr preferRelativeResize="0"/>
          <p:nvPr/>
        </p:nvPicPr>
        <p:blipFill>
          <a:blip r:embed="rId5">
            <a:alphaModFix/>
          </a:blip>
          <a:stretch>
            <a:fillRect/>
          </a:stretch>
        </p:blipFill>
        <p:spPr>
          <a:xfrm>
            <a:off x="828025" y="1291675"/>
            <a:ext cx="1756975" cy="1762125"/>
          </a:xfrm>
          <a:prstGeom prst="rect">
            <a:avLst/>
          </a:prstGeom>
          <a:noFill/>
          <a:ln>
            <a:noFill/>
          </a:ln>
        </p:spPr>
      </p:pic>
      <p:pic>
        <p:nvPicPr>
          <p:cNvPr id="213" name="Google Shape;213;p22"/>
          <p:cNvPicPr preferRelativeResize="0"/>
          <p:nvPr/>
        </p:nvPicPr>
        <p:blipFill>
          <a:blip r:embed="rId6">
            <a:alphaModFix/>
          </a:blip>
          <a:stretch>
            <a:fillRect/>
          </a:stretch>
        </p:blipFill>
        <p:spPr>
          <a:xfrm>
            <a:off x="3126150" y="3015699"/>
            <a:ext cx="1445846" cy="1762125"/>
          </a:xfrm>
          <a:prstGeom prst="rect">
            <a:avLst/>
          </a:prstGeom>
          <a:noFill/>
          <a:ln>
            <a:noFill/>
          </a:ln>
        </p:spPr>
      </p:pic>
      <p:pic>
        <p:nvPicPr>
          <p:cNvPr id="214" name="Google Shape;214;p22"/>
          <p:cNvPicPr preferRelativeResize="0"/>
          <p:nvPr/>
        </p:nvPicPr>
        <p:blipFill rotWithShape="1">
          <a:blip r:embed="rId7">
            <a:alphaModFix/>
          </a:blip>
          <a:srcRect b="9664" l="5087" r="8392" t="9664"/>
          <a:stretch/>
        </p:blipFill>
        <p:spPr>
          <a:xfrm>
            <a:off x="3649475" y="1138750"/>
            <a:ext cx="2476850" cy="1573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DIAGRAMA DE </a:t>
            </a:r>
            <a:r>
              <a:rPr b="1" lang="es"/>
              <a:t>CASOS DE USO</a:t>
            </a:r>
            <a:endParaRPr b="1"/>
          </a:p>
        </p:txBody>
      </p:sp>
      <p:sp>
        <p:nvSpPr>
          <p:cNvPr id="220" name="Google Shape;220;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sz="1800">
                <a:latin typeface="Lexend"/>
                <a:ea typeface="Lexend"/>
                <a:cs typeface="Lexend"/>
                <a:sym typeface="Lexend"/>
              </a:rPr>
              <a:t>El diagrama de casos de uso nos </a:t>
            </a:r>
            <a:r>
              <a:rPr lang="es" sz="1800">
                <a:latin typeface="Lexend"/>
                <a:ea typeface="Lexend"/>
                <a:cs typeface="Lexend"/>
                <a:sym typeface="Lexend"/>
              </a:rPr>
              <a:t>ayudará a entender la funcionalidad del sistema y las relaciones entre los diferentes escenarios que encontraremos en el juego de esta manera el cliente puede comprender fácilmente el funcionamiento desde un punto de vista externo al desarrollo del proyecto.</a:t>
            </a:r>
            <a:endParaRPr sz="1800">
              <a:latin typeface="Lexend"/>
              <a:ea typeface="Lexend"/>
              <a:cs typeface="Lexend"/>
              <a:sym typeface="Lexend"/>
            </a:endParaRPr>
          </a:p>
          <a:p>
            <a:pPr indent="0" lvl="0" marL="0" rtl="0" algn="l">
              <a:spcBef>
                <a:spcPts val="1200"/>
              </a:spcBef>
              <a:spcAft>
                <a:spcPts val="0"/>
              </a:spcAft>
              <a:buNone/>
            </a:pPr>
            <a:r>
              <a:rPr lang="es" sz="1800">
                <a:latin typeface="Lexend"/>
                <a:ea typeface="Lexend"/>
                <a:cs typeface="Lexend"/>
                <a:sym typeface="Lexend"/>
              </a:rPr>
              <a:t>En el diagrama veremos:</a:t>
            </a:r>
            <a:endParaRPr sz="1800">
              <a:latin typeface="Lexend"/>
              <a:ea typeface="Lexend"/>
              <a:cs typeface="Lexend"/>
              <a:sym typeface="Lexend"/>
            </a:endParaRPr>
          </a:p>
          <a:p>
            <a:pPr indent="-325755" lvl="0" marL="457200" rtl="0" algn="l">
              <a:spcBef>
                <a:spcPts val="1200"/>
              </a:spcBef>
              <a:spcAft>
                <a:spcPts val="0"/>
              </a:spcAft>
              <a:buSzPct val="100000"/>
              <a:buFont typeface="Lexend"/>
              <a:buChar char="●"/>
            </a:pPr>
            <a:r>
              <a:rPr lang="es" sz="1800">
                <a:latin typeface="Lexend"/>
                <a:ea typeface="Lexend"/>
                <a:cs typeface="Lexend"/>
                <a:sym typeface="Lexend"/>
              </a:rPr>
              <a:t>Un actor principal (el jugador) y sus interacciones con el sistema.</a:t>
            </a:r>
            <a:endParaRPr sz="1800">
              <a:latin typeface="Lexend"/>
              <a:ea typeface="Lexend"/>
              <a:cs typeface="Lexend"/>
              <a:sym typeface="Lexend"/>
            </a:endParaRPr>
          </a:p>
          <a:p>
            <a:pPr indent="-325755" lvl="0" marL="457200" rtl="0" algn="l">
              <a:spcBef>
                <a:spcPts val="0"/>
              </a:spcBef>
              <a:spcAft>
                <a:spcPts val="0"/>
              </a:spcAft>
              <a:buSzPct val="100000"/>
              <a:buFont typeface="Lexend"/>
              <a:buChar char="●"/>
            </a:pPr>
            <a:r>
              <a:rPr lang="es" sz="1800">
                <a:latin typeface="Lexend"/>
                <a:ea typeface="Lexend"/>
                <a:cs typeface="Lexend"/>
                <a:sym typeface="Lexend"/>
              </a:rPr>
              <a:t>Relaciones de inclusión, generalización y condicionales respecto a  otros escenarios.</a:t>
            </a:r>
            <a:endParaRPr sz="1800">
              <a:latin typeface="Lexend"/>
              <a:ea typeface="Lexend"/>
              <a:cs typeface="Lexend"/>
              <a:sym typeface="Lexend"/>
            </a:endParaRPr>
          </a:p>
          <a:p>
            <a:pPr indent="0" lvl="0" marL="0" rtl="0" algn="l">
              <a:spcBef>
                <a:spcPts val="1200"/>
              </a:spcBef>
              <a:spcAft>
                <a:spcPts val="1200"/>
              </a:spcAft>
              <a:buNone/>
            </a:pPr>
            <a:r>
              <a:t/>
            </a:r>
            <a:endParaRPr/>
          </a:p>
        </p:txBody>
      </p:sp>
      <p:sp>
        <p:nvSpPr>
          <p:cNvPr id="221" name="Google Shape;22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27" name="Google Shape;227;p24"/>
          <p:cNvSpPr txBox="1"/>
          <p:nvPr/>
        </p:nvSpPr>
        <p:spPr>
          <a:xfrm>
            <a:off x="-43500" y="2171550"/>
            <a:ext cx="1738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000">
                <a:solidFill>
                  <a:schemeClr val="lt1"/>
                </a:solidFill>
                <a:latin typeface="Lato"/>
                <a:ea typeface="Lato"/>
                <a:cs typeface="Lato"/>
                <a:sym typeface="Lato"/>
              </a:rPr>
              <a:t>CASOS DE USO</a:t>
            </a:r>
            <a:endParaRPr b="1" sz="2000">
              <a:solidFill>
                <a:schemeClr val="lt1"/>
              </a:solidFill>
              <a:latin typeface="Lato"/>
              <a:ea typeface="Lato"/>
              <a:cs typeface="Lato"/>
              <a:sym typeface="Lato"/>
            </a:endParaRPr>
          </a:p>
        </p:txBody>
      </p:sp>
      <p:sp>
        <p:nvSpPr>
          <p:cNvPr id="228" name="Google Shape;22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29" name="Google Shape;229;p24"/>
          <p:cNvPicPr preferRelativeResize="0"/>
          <p:nvPr/>
        </p:nvPicPr>
        <p:blipFill>
          <a:blip r:embed="rId3">
            <a:alphaModFix/>
          </a:blip>
          <a:stretch>
            <a:fillRect/>
          </a:stretch>
        </p:blipFill>
        <p:spPr>
          <a:xfrm>
            <a:off x="2121225" y="52238"/>
            <a:ext cx="6351226" cy="5039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idx="4294967295" type="title"/>
          </p:nvPr>
        </p:nvSpPr>
        <p:spPr>
          <a:xfrm>
            <a:off x="90700" y="2000150"/>
            <a:ext cx="29424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450"/>
              <a:t>Modelo de dominio</a:t>
            </a:r>
            <a:endParaRPr b="1" sz="2450"/>
          </a:p>
          <a:p>
            <a:pPr indent="0" lvl="0" marL="0" rtl="0" algn="ctr">
              <a:spcBef>
                <a:spcPts val="0"/>
              </a:spcBef>
              <a:spcAft>
                <a:spcPts val="0"/>
              </a:spcAft>
              <a:buNone/>
            </a:pPr>
            <a:r>
              <a:rPr lang="es" sz="2450"/>
              <a:t>(diagrama de clases)</a:t>
            </a:r>
            <a:endParaRPr sz="2450"/>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36" name="Google Shape;236;p25"/>
          <p:cNvPicPr preferRelativeResize="0"/>
          <p:nvPr/>
        </p:nvPicPr>
        <p:blipFill>
          <a:blip r:embed="rId3">
            <a:alphaModFix/>
          </a:blip>
          <a:stretch>
            <a:fillRect/>
          </a:stretch>
        </p:blipFill>
        <p:spPr>
          <a:xfrm>
            <a:off x="2884950" y="94075"/>
            <a:ext cx="5645525" cy="4955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878425" y="393750"/>
            <a:ext cx="77253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Diagramas de secuencia</a:t>
            </a:r>
            <a:r>
              <a:rPr lang="es"/>
              <a:t> </a:t>
            </a:r>
            <a:endParaRPr/>
          </a:p>
          <a:p>
            <a:pPr indent="0" lvl="0" marL="0" rtl="0" algn="ctr">
              <a:spcBef>
                <a:spcPts val="0"/>
              </a:spcBef>
              <a:spcAft>
                <a:spcPts val="0"/>
              </a:spcAft>
              <a:buNone/>
            </a:pPr>
            <a:r>
              <a:rPr lang="es"/>
              <a:t>(Interacciones entre los diferentes objetos del juego)</a:t>
            </a:r>
            <a:endParaRPr/>
          </a:p>
        </p:txBody>
      </p:sp>
      <p:sp>
        <p:nvSpPr>
          <p:cNvPr id="242" name="Google Shape;242;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700">
                <a:latin typeface="Lexend"/>
                <a:ea typeface="Lexend"/>
                <a:cs typeface="Lexend"/>
                <a:sym typeface="Lexend"/>
              </a:rPr>
              <a:t>Para poder entender un poco mejor la interacción entre los diferentes objetos del sistema, vamos a explicar por separado con sus diagramas de secuencias, las tres principales situaciones del juego:</a:t>
            </a:r>
            <a:endParaRPr sz="1700">
              <a:latin typeface="Lexend"/>
              <a:ea typeface="Lexend"/>
              <a:cs typeface="Lexend"/>
              <a:sym typeface="Lexend"/>
            </a:endParaRPr>
          </a:p>
          <a:p>
            <a:pPr indent="0" lvl="0" marL="0" rtl="0" algn="just">
              <a:spcBef>
                <a:spcPts val="0"/>
              </a:spcBef>
              <a:spcAft>
                <a:spcPts val="0"/>
              </a:spcAft>
              <a:buNone/>
            </a:pPr>
            <a:r>
              <a:t/>
            </a:r>
            <a:endParaRPr sz="1700">
              <a:latin typeface="Lexend"/>
              <a:ea typeface="Lexend"/>
              <a:cs typeface="Lexend"/>
              <a:sym typeface="Lexend"/>
            </a:endParaRPr>
          </a:p>
          <a:p>
            <a:pPr indent="-336550" lvl="0" marL="457200" rtl="0" algn="just">
              <a:spcBef>
                <a:spcPts val="0"/>
              </a:spcBef>
              <a:spcAft>
                <a:spcPts val="0"/>
              </a:spcAft>
              <a:buSzPts val="1700"/>
              <a:buFont typeface="Lexend"/>
              <a:buChar char="-"/>
            </a:pPr>
            <a:r>
              <a:rPr lang="es" sz="1700">
                <a:latin typeface="Lexend"/>
                <a:ea typeface="Lexend"/>
                <a:cs typeface="Lexend"/>
                <a:sym typeface="Lexend"/>
              </a:rPr>
              <a:t>La ventana del menú.</a:t>
            </a:r>
            <a:endParaRPr sz="1700">
              <a:latin typeface="Lexend"/>
              <a:ea typeface="Lexend"/>
              <a:cs typeface="Lexend"/>
              <a:sym typeface="Lexend"/>
            </a:endParaRPr>
          </a:p>
          <a:p>
            <a:pPr indent="-336550" lvl="0" marL="457200" rtl="0" algn="just">
              <a:spcBef>
                <a:spcPts val="0"/>
              </a:spcBef>
              <a:spcAft>
                <a:spcPts val="0"/>
              </a:spcAft>
              <a:buSzPts val="1700"/>
              <a:buFont typeface="Lexend"/>
              <a:buChar char="-"/>
            </a:pPr>
            <a:r>
              <a:rPr lang="es" sz="1700">
                <a:latin typeface="Lexend"/>
                <a:ea typeface="Lexend"/>
                <a:cs typeface="Lexend"/>
                <a:sym typeface="Lexend"/>
              </a:rPr>
              <a:t>La ventana de la carrera.</a:t>
            </a:r>
            <a:endParaRPr sz="1700">
              <a:latin typeface="Lexend"/>
              <a:ea typeface="Lexend"/>
              <a:cs typeface="Lexend"/>
              <a:sym typeface="Lexend"/>
            </a:endParaRPr>
          </a:p>
          <a:p>
            <a:pPr indent="-336550" lvl="0" marL="457200" rtl="0" algn="just">
              <a:spcBef>
                <a:spcPts val="0"/>
              </a:spcBef>
              <a:spcAft>
                <a:spcPts val="0"/>
              </a:spcAft>
              <a:buSzPts val="1700"/>
              <a:buFont typeface="Lexend"/>
              <a:buChar char="-"/>
            </a:pPr>
            <a:r>
              <a:rPr lang="es" sz="1700">
                <a:latin typeface="Lexend"/>
                <a:ea typeface="Lexend"/>
                <a:cs typeface="Lexend"/>
                <a:sym typeface="Lexend"/>
              </a:rPr>
              <a:t>El minijuego.</a:t>
            </a:r>
            <a:endParaRPr sz="1900"/>
          </a:p>
        </p:txBody>
      </p:sp>
      <p:sp>
        <p:nvSpPr>
          <p:cNvPr id="243" name="Google Shape;24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idx="4294967295" type="title"/>
          </p:nvPr>
        </p:nvSpPr>
        <p:spPr>
          <a:xfrm>
            <a:off x="-338350" y="2074600"/>
            <a:ext cx="2329200" cy="110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3000"/>
              <a:t>Menú inicial</a:t>
            </a:r>
            <a:endParaRPr b="1" sz="3000"/>
          </a:p>
        </p:txBody>
      </p:sp>
      <p:pic>
        <p:nvPicPr>
          <p:cNvPr id="249" name="Google Shape;249;p27"/>
          <p:cNvPicPr preferRelativeResize="0"/>
          <p:nvPr/>
        </p:nvPicPr>
        <p:blipFill rotWithShape="1">
          <a:blip r:embed="rId3">
            <a:alphaModFix/>
          </a:blip>
          <a:srcRect b="0" l="0" r="0" t="0"/>
          <a:stretch/>
        </p:blipFill>
        <p:spPr>
          <a:xfrm>
            <a:off x="1849400" y="173600"/>
            <a:ext cx="6623051" cy="4796300"/>
          </a:xfrm>
          <a:prstGeom prst="rect">
            <a:avLst/>
          </a:prstGeom>
          <a:noFill/>
          <a:ln>
            <a:noFill/>
          </a:ln>
        </p:spPr>
      </p:pic>
      <p:sp>
        <p:nvSpPr>
          <p:cNvPr id="250" name="Google Shape;25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idx="4294967295" type="title"/>
          </p:nvPr>
        </p:nvSpPr>
        <p:spPr>
          <a:xfrm>
            <a:off x="0" y="1863900"/>
            <a:ext cx="1775100" cy="1415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a:t>Ventana de la Carrera</a:t>
            </a:r>
            <a:endParaRPr b="1"/>
          </a:p>
        </p:txBody>
      </p:sp>
      <p:pic>
        <p:nvPicPr>
          <p:cNvPr id="256" name="Google Shape;256;p28"/>
          <p:cNvPicPr preferRelativeResize="0"/>
          <p:nvPr/>
        </p:nvPicPr>
        <p:blipFill>
          <a:blip r:embed="rId3">
            <a:alphaModFix/>
          </a:blip>
          <a:stretch>
            <a:fillRect/>
          </a:stretch>
        </p:blipFill>
        <p:spPr>
          <a:xfrm>
            <a:off x="2031875" y="26950"/>
            <a:ext cx="6691251" cy="5089601"/>
          </a:xfrm>
          <a:prstGeom prst="rect">
            <a:avLst/>
          </a:prstGeom>
          <a:noFill/>
          <a:ln>
            <a:noFill/>
          </a:ln>
        </p:spPr>
      </p:pic>
      <p:sp>
        <p:nvSpPr>
          <p:cNvPr id="257" name="Google Shape;25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idx="4294967295" type="title"/>
          </p:nvPr>
        </p:nvSpPr>
        <p:spPr>
          <a:xfrm>
            <a:off x="79475" y="2231700"/>
            <a:ext cx="1930200" cy="680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a:t>Minijuego</a:t>
            </a:r>
            <a:endParaRPr b="1"/>
          </a:p>
        </p:txBody>
      </p:sp>
      <p:pic>
        <p:nvPicPr>
          <p:cNvPr id="263" name="Google Shape;263;p29"/>
          <p:cNvPicPr preferRelativeResize="0"/>
          <p:nvPr/>
        </p:nvPicPr>
        <p:blipFill>
          <a:blip r:embed="rId3">
            <a:alphaModFix/>
          </a:blip>
          <a:stretch>
            <a:fillRect/>
          </a:stretch>
        </p:blipFill>
        <p:spPr>
          <a:xfrm>
            <a:off x="2009800" y="23800"/>
            <a:ext cx="6697750" cy="5095900"/>
          </a:xfrm>
          <a:prstGeom prst="rect">
            <a:avLst/>
          </a:prstGeom>
          <a:noFill/>
          <a:ln>
            <a:noFill/>
          </a:ln>
        </p:spPr>
      </p:pic>
      <p:sp>
        <p:nvSpPr>
          <p:cNvPr id="264" name="Google Shape;26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1056975" y="417575"/>
            <a:ext cx="4686900" cy="205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ECLIPSE WINDOWBUILDER</a:t>
            </a:r>
            <a:endParaRPr b="1"/>
          </a:p>
          <a:p>
            <a:pPr indent="0" lvl="0" marL="0" rtl="0" algn="l">
              <a:spcBef>
                <a:spcPts val="0"/>
              </a:spcBef>
              <a:spcAft>
                <a:spcPts val="0"/>
              </a:spcAft>
              <a:buNone/>
            </a:pPr>
            <a:r>
              <a:t/>
            </a:r>
            <a:endParaRPr b="1"/>
          </a:p>
          <a:p>
            <a:pPr indent="0" lvl="0" marL="0" rtl="0" algn="just">
              <a:spcBef>
                <a:spcPts val="0"/>
              </a:spcBef>
              <a:spcAft>
                <a:spcPts val="0"/>
              </a:spcAft>
              <a:buNone/>
            </a:pPr>
            <a:r>
              <a:rPr b="1" lang="es" sz="1533"/>
              <a:t>Hemos usado eclipse windowbuilder que nos </a:t>
            </a:r>
            <a:r>
              <a:rPr b="1" lang="es" sz="1533"/>
              <a:t>servirá</a:t>
            </a:r>
            <a:r>
              <a:rPr b="1" lang="es" sz="1533"/>
              <a:t> para la </a:t>
            </a:r>
            <a:r>
              <a:rPr b="1" lang="es" sz="1533"/>
              <a:t>creación</a:t>
            </a:r>
            <a:r>
              <a:rPr b="1" lang="es" sz="1533"/>
              <a:t> del </a:t>
            </a:r>
            <a:r>
              <a:rPr b="1" lang="es" sz="1533"/>
              <a:t>código</a:t>
            </a:r>
            <a:r>
              <a:rPr b="1" lang="es" sz="1533"/>
              <a:t> de la clase Menu.</a:t>
            </a:r>
            <a:endParaRPr b="1" sz="1533"/>
          </a:p>
        </p:txBody>
      </p:sp>
      <p:pic>
        <p:nvPicPr>
          <p:cNvPr id="270" name="Google Shape;270;p30"/>
          <p:cNvPicPr preferRelativeResize="0"/>
          <p:nvPr/>
        </p:nvPicPr>
        <p:blipFill rotWithShape="1">
          <a:blip r:embed="rId3">
            <a:alphaModFix/>
          </a:blip>
          <a:srcRect b="0" l="0" r="23471" t="0"/>
          <a:stretch/>
        </p:blipFill>
        <p:spPr>
          <a:xfrm>
            <a:off x="5877975" y="147150"/>
            <a:ext cx="3004025" cy="1679150"/>
          </a:xfrm>
          <a:prstGeom prst="rect">
            <a:avLst/>
          </a:prstGeom>
          <a:noFill/>
          <a:ln>
            <a:noFill/>
          </a:ln>
        </p:spPr>
      </p:pic>
      <p:pic>
        <p:nvPicPr>
          <p:cNvPr id="271" name="Google Shape;271;p30"/>
          <p:cNvPicPr preferRelativeResize="0"/>
          <p:nvPr/>
        </p:nvPicPr>
        <p:blipFill>
          <a:blip r:embed="rId4">
            <a:alphaModFix/>
          </a:blip>
          <a:stretch>
            <a:fillRect/>
          </a:stretch>
        </p:blipFill>
        <p:spPr>
          <a:xfrm>
            <a:off x="1110888" y="1945450"/>
            <a:ext cx="6922222" cy="3064176"/>
          </a:xfrm>
          <a:prstGeom prst="rect">
            <a:avLst/>
          </a:prstGeom>
          <a:noFill/>
          <a:ln>
            <a:noFill/>
          </a:ln>
        </p:spPr>
      </p:pic>
      <p:sp>
        <p:nvSpPr>
          <p:cNvPr id="272" name="Google Shape;27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1" title="Menú Video DEMO.mp4">
            <a:hlinkClick r:id="rId3"/>
          </p:cNvPr>
          <p:cNvPicPr preferRelativeResize="0"/>
          <p:nvPr/>
        </p:nvPicPr>
        <p:blipFill>
          <a:blip r:embed="rId4">
            <a:alphaModFix/>
          </a:blip>
          <a:stretch>
            <a:fillRect/>
          </a:stretch>
        </p:blipFill>
        <p:spPr>
          <a:xfrm>
            <a:off x="1244600" y="76200"/>
            <a:ext cx="6654800" cy="4991100"/>
          </a:xfrm>
          <a:prstGeom prst="rect">
            <a:avLst/>
          </a:prstGeom>
          <a:noFill/>
          <a:ln>
            <a:noFill/>
          </a:ln>
        </p:spPr>
      </p:pic>
      <p:sp>
        <p:nvSpPr>
          <p:cNvPr id="278" name="Google Shape;278;p31"/>
          <p:cNvSpPr txBox="1"/>
          <p:nvPr/>
        </p:nvSpPr>
        <p:spPr>
          <a:xfrm>
            <a:off x="127700" y="2294700"/>
            <a:ext cx="111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solidFill>
                  <a:schemeClr val="lt1"/>
                </a:solidFill>
                <a:latin typeface="Lato"/>
                <a:ea typeface="Lato"/>
                <a:cs typeface="Lato"/>
                <a:sym typeface="Lato"/>
              </a:rPr>
              <a:t>MENÚ</a:t>
            </a:r>
            <a:endParaRPr b="1" sz="2400">
              <a:solidFill>
                <a:schemeClr val="lt1"/>
              </a:solidFill>
              <a:latin typeface="Lato"/>
              <a:ea typeface="Lato"/>
              <a:cs typeface="Lato"/>
              <a:sym typeface="Lato"/>
            </a:endParaRPr>
          </a:p>
        </p:txBody>
      </p:sp>
      <p:sp>
        <p:nvSpPr>
          <p:cNvPr id="279" name="Google Shape;27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575475" y="208375"/>
            <a:ext cx="4776000" cy="11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5500"/>
              <a:t>ÍNDICE</a:t>
            </a:r>
            <a:endParaRPr b="1" sz="5500"/>
          </a:p>
          <a:p>
            <a:pPr indent="0" lvl="0" marL="0" rtl="0" algn="l">
              <a:spcBef>
                <a:spcPts val="0"/>
              </a:spcBef>
              <a:spcAft>
                <a:spcPts val="0"/>
              </a:spcAft>
              <a:buSzPts val="990"/>
              <a:buNone/>
            </a:pPr>
            <a:r>
              <a:t/>
            </a:r>
            <a:endParaRPr sz="7000"/>
          </a:p>
        </p:txBody>
      </p:sp>
      <p:sp>
        <p:nvSpPr>
          <p:cNvPr id="142" name="Google Shape;142;p14"/>
          <p:cNvSpPr txBox="1"/>
          <p:nvPr>
            <p:ph idx="1" type="body"/>
          </p:nvPr>
        </p:nvSpPr>
        <p:spPr>
          <a:xfrm>
            <a:off x="823850" y="1298375"/>
            <a:ext cx="6866400" cy="34662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s" sz="1400"/>
              <a:t>Componentes del equipo				3</a:t>
            </a:r>
            <a:endParaRPr sz="1400"/>
          </a:p>
          <a:p>
            <a:pPr indent="-317500" lvl="0" marL="457200" rtl="0" algn="l">
              <a:lnSpc>
                <a:spcPct val="95000"/>
              </a:lnSpc>
              <a:spcBef>
                <a:spcPts val="0"/>
              </a:spcBef>
              <a:spcAft>
                <a:spcPts val="0"/>
              </a:spcAft>
              <a:buSzPts val="1400"/>
              <a:buChar char="➢"/>
            </a:pPr>
            <a:r>
              <a:rPr lang="es" sz="1400"/>
              <a:t>Planificación					           4-5</a:t>
            </a:r>
            <a:endParaRPr sz="1400"/>
          </a:p>
          <a:p>
            <a:pPr indent="-317500" lvl="0" marL="457200" rtl="0" algn="l">
              <a:lnSpc>
                <a:spcPct val="95000"/>
              </a:lnSpc>
              <a:spcBef>
                <a:spcPts val="0"/>
              </a:spcBef>
              <a:spcAft>
                <a:spcPts val="0"/>
              </a:spcAft>
              <a:buSzPts val="1400"/>
              <a:buChar char="➢"/>
            </a:pPr>
            <a:r>
              <a:rPr lang="es" sz="1400"/>
              <a:t>Entrevista 							6	</a:t>
            </a:r>
            <a:endParaRPr sz="1400"/>
          </a:p>
          <a:p>
            <a:pPr indent="-317500" lvl="0" marL="457200" rtl="0" algn="l">
              <a:lnSpc>
                <a:spcPct val="95000"/>
              </a:lnSpc>
              <a:spcBef>
                <a:spcPts val="0"/>
              </a:spcBef>
              <a:spcAft>
                <a:spcPts val="0"/>
              </a:spcAft>
              <a:buSzPts val="1400"/>
              <a:buChar char="➢"/>
            </a:pPr>
            <a:r>
              <a:rPr lang="es" sz="1400"/>
              <a:t>Requisitos						           8-9</a:t>
            </a:r>
            <a:endParaRPr sz="1400"/>
          </a:p>
          <a:p>
            <a:pPr indent="-317500" lvl="0" marL="457200" rtl="0" algn="l">
              <a:lnSpc>
                <a:spcPct val="95000"/>
              </a:lnSpc>
              <a:spcBef>
                <a:spcPts val="0"/>
              </a:spcBef>
              <a:spcAft>
                <a:spcPts val="0"/>
              </a:spcAft>
              <a:buSzPts val="1400"/>
              <a:buChar char="➢"/>
            </a:pPr>
            <a:r>
              <a:rPr lang="es" sz="1400"/>
              <a:t>Casos de uso					          10-11</a:t>
            </a:r>
            <a:endParaRPr sz="1400"/>
          </a:p>
          <a:p>
            <a:pPr indent="-317500" lvl="0" marL="457200" rtl="0" algn="l">
              <a:lnSpc>
                <a:spcPct val="95000"/>
              </a:lnSpc>
              <a:spcBef>
                <a:spcPts val="0"/>
              </a:spcBef>
              <a:spcAft>
                <a:spcPts val="0"/>
              </a:spcAft>
              <a:buSzPts val="1400"/>
              <a:buChar char="➢"/>
            </a:pPr>
            <a:r>
              <a:rPr lang="es" sz="1400"/>
              <a:t>Modelo de dominio					12</a:t>
            </a:r>
            <a:endParaRPr sz="1400"/>
          </a:p>
          <a:p>
            <a:pPr indent="-317500" lvl="0" marL="457200" rtl="0" algn="l">
              <a:lnSpc>
                <a:spcPct val="95000"/>
              </a:lnSpc>
              <a:spcBef>
                <a:spcPts val="0"/>
              </a:spcBef>
              <a:spcAft>
                <a:spcPts val="0"/>
              </a:spcAft>
              <a:buSzPts val="1400"/>
              <a:buChar char="➢"/>
            </a:pPr>
            <a:r>
              <a:rPr lang="es" sz="1400"/>
              <a:t>Diagramas de secuencia 			          13-16</a:t>
            </a:r>
            <a:endParaRPr sz="1400"/>
          </a:p>
          <a:p>
            <a:pPr indent="-317500" lvl="0" marL="457200" rtl="0" algn="l">
              <a:lnSpc>
                <a:spcPct val="95000"/>
              </a:lnSpc>
              <a:spcBef>
                <a:spcPts val="0"/>
              </a:spcBef>
              <a:spcAft>
                <a:spcPts val="0"/>
              </a:spcAft>
              <a:buSzPts val="1400"/>
              <a:buChar char="➢"/>
            </a:pPr>
            <a:r>
              <a:rPr lang="es" sz="1400"/>
              <a:t>Arquitectura escogida					17</a:t>
            </a:r>
            <a:endParaRPr sz="1400"/>
          </a:p>
          <a:p>
            <a:pPr indent="-317500" lvl="0" marL="457200" rtl="0" algn="l">
              <a:lnSpc>
                <a:spcPct val="95000"/>
              </a:lnSpc>
              <a:spcBef>
                <a:spcPts val="0"/>
              </a:spcBef>
              <a:spcAft>
                <a:spcPts val="0"/>
              </a:spcAft>
              <a:buSzPts val="1400"/>
              <a:buChar char="➢"/>
            </a:pPr>
            <a:r>
              <a:rPr lang="es" sz="1400"/>
              <a:t>Implementación					          18-40</a:t>
            </a:r>
            <a:endParaRPr sz="1400"/>
          </a:p>
          <a:p>
            <a:pPr indent="-304800" lvl="1" marL="914400" rtl="0" algn="l">
              <a:lnSpc>
                <a:spcPct val="95000"/>
              </a:lnSpc>
              <a:spcBef>
                <a:spcPts val="0"/>
              </a:spcBef>
              <a:spcAft>
                <a:spcPts val="0"/>
              </a:spcAft>
              <a:buSzPts val="1200"/>
              <a:buChar char="○"/>
            </a:pPr>
            <a:r>
              <a:rPr lang="es" sz="1200"/>
              <a:t>WindowBuilder					18</a:t>
            </a:r>
            <a:endParaRPr sz="1200"/>
          </a:p>
          <a:p>
            <a:pPr indent="-304800" lvl="1" marL="914400" rtl="0" algn="l">
              <a:lnSpc>
                <a:spcPct val="95000"/>
              </a:lnSpc>
              <a:spcBef>
                <a:spcPts val="0"/>
              </a:spcBef>
              <a:spcAft>
                <a:spcPts val="0"/>
              </a:spcAft>
              <a:buSzPts val="1200"/>
              <a:buChar char="○"/>
            </a:pPr>
            <a:r>
              <a:rPr lang="es" sz="1200"/>
              <a:t>Menú							19</a:t>
            </a:r>
            <a:endParaRPr sz="1200"/>
          </a:p>
          <a:p>
            <a:pPr indent="-304800" lvl="1" marL="914400" rtl="0" algn="l">
              <a:lnSpc>
                <a:spcPct val="95000"/>
              </a:lnSpc>
              <a:spcBef>
                <a:spcPts val="0"/>
              </a:spcBef>
              <a:spcAft>
                <a:spcPts val="0"/>
              </a:spcAft>
              <a:buSzPts val="1200"/>
              <a:buChar char="○"/>
            </a:pPr>
            <a:r>
              <a:rPr lang="es" sz="1200"/>
              <a:t>Música						21</a:t>
            </a:r>
            <a:endParaRPr sz="1200"/>
          </a:p>
          <a:p>
            <a:pPr indent="-304800" lvl="1" marL="914400" rtl="0" algn="l">
              <a:lnSpc>
                <a:spcPct val="95000"/>
              </a:lnSpc>
              <a:spcBef>
                <a:spcPts val="0"/>
              </a:spcBef>
              <a:spcAft>
                <a:spcPts val="0"/>
              </a:spcAft>
              <a:buSzPts val="1200"/>
              <a:buChar char="○"/>
            </a:pPr>
            <a:r>
              <a:rPr lang="es" sz="1200"/>
              <a:t>Sistema de juego				            22-25</a:t>
            </a:r>
            <a:endParaRPr sz="1200"/>
          </a:p>
          <a:p>
            <a:pPr indent="-304800" lvl="1" marL="914400" rtl="0" algn="l">
              <a:lnSpc>
                <a:spcPct val="95000"/>
              </a:lnSpc>
              <a:spcBef>
                <a:spcPts val="0"/>
              </a:spcBef>
              <a:spcAft>
                <a:spcPts val="0"/>
              </a:spcAft>
              <a:buSzPts val="1200"/>
              <a:buChar char="○"/>
            </a:pPr>
            <a:r>
              <a:rPr lang="es" sz="1200"/>
              <a:t>Conceptos del GamePlay			            26-36</a:t>
            </a:r>
            <a:endParaRPr sz="1200"/>
          </a:p>
          <a:p>
            <a:pPr indent="-304800" lvl="1" marL="914400" rtl="0" algn="l">
              <a:lnSpc>
                <a:spcPct val="95000"/>
              </a:lnSpc>
              <a:spcBef>
                <a:spcPts val="0"/>
              </a:spcBef>
              <a:spcAft>
                <a:spcPts val="0"/>
              </a:spcAft>
              <a:buSzPts val="1200"/>
              <a:buChar char="○"/>
            </a:pPr>
            <a:r>
              <a:rPr lang="es" sz="1200"/>
              <a:t>Main							37</a:t>
            </a:r>
            <a:endParaRPr sz="1200"/>
          </a:p>
          <a:p>
            <a:pPr indent="-304800" lvl="1" marL="914400" rtl="0" algn="l">
              <a:lnSpc>
                <a:spcPct val="95000"/>
              </a:lnSpc>
              <a:spcBef>
                <a:spcPts val="0"/>
              </a:spcBef>
              <a:spcAft>
                <a:spcPts val="0"/>
              </a:spcAft>
              <a:buSzPts val="1200"/>
              <a:buChar char="○"/>
            </a:pPr>
            <a:r>
              <a:rPr lang="es" sz="1200"/>
              <a:t>Minijuego 					            38-40</a:t>
            </a:r>
            <a:endParaRPr sz="1200"/>
          </a:p>
          <a:p>
            <a:pPr indent="-317500" lvl="0" marL="457200" rtl="0" algn="l">
              <a:lnSpc>
                <a:spcPct val="95000"/>
              </a:lnSpc>
              <a:spcBef>
                <a:spcPts val="0"/>
              </a:spcBef>
              <a:spcAft>
                <a:spcPts val="0"/>
              </a:spcAft>
              <a:buSzPts val="1400"/>
              <a:buChar char="➢"/>
            </a:pPr>
            <a:r>
              <a:rPr lang="es" sz="1400"/>
              <a:t>Cierre de proyecto					41</a:t>
            </a:r>
            <a:endParaRPr sz="1400"/>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2"/>
          <p:cNvPicPr preferRelativeResize="0"/>
          <p:nvPr/>
        </p:nvPicPr>
        <p:blipFill>
          <a:blip r:embed="rId3">
            <a:alphaModFix/>
          </a:blip>
          <a:stretch>
            <a:fillRect/>
          </a:stretch>
        </p:blipFill>
        <p:spPr>
          <a:xfrm>
            <a:off x="197450" y="1471400"/>
            <a:ext cx="8749100" cy="2200700"/>
          </a:xfrm>
          <a:prstGeom prst="rect">
            <a:avLst/>
          </a:prstGeom>
          <a:noFill/>
          <a:ln cap="flat" cmpd="sng" w="9525">
            <a:solidFill>
              <a:schemeClr val="dk2"/>
            </a:solidFill>
            <a:prstDash val="solid"/>
            <a:round/>
            <a:headEnd len="sm" w="sm" type="none"/>
            <a:tailEnd len="sm" w="sm" type="none"/>
          </a:ln>
        </p:spPr>
      </p:pic>
      <p:sp>
        <p:nvSpPr>
          <p:cNvPr id="285" name="Google Shape;28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3"/>
          <p:cNvPicPr preferRelativeResize="0"/>
          <p:nvPr/>
        </p:nvPicPr>
        <p:blipFill rotWithShape="1">
          <a:blip r:embed="rId3">
            <a:alphaModFix/>
          </a:blip>
          <a:srcRect b="0" l="0" r="0" t="35517"/>
          <a:stretch/>
        </p:blipFill>
        <p:spPr>
          <a:xfrm>
            <a:off x="1435200" y="844403"/>
            <a:ext cx="6273601" cy="1886350"/>
          </a:xfrm>
          <a:prstGeom prst="rect">
            <a:avLst/>
          </a:prstGeom>
          <a:noFill/>
          <a:ln cap="flat" cmpd="sng" w="9525">
            <a:solidFill>
              <a:schemeClr val="dk2"/>
            </a:solidFill>
            <a:prstDash val="solid"/>
            <a:round/>
            <a:headEnd len="sm" w="sm" type="none"/>
            <a:tailEnd len="sm" w="sm" type="none"/>
          </a:ln>
        </p:spPr>
      </p:pic>
      <p:pic>
        <p:nvPicPr>
          <p:cNvPr id="291" name="Google Shape;291;p33"/>
          <p:cNvPicPr preferRelativeResize="0"/>
          <p:nvPr/>
        </p:nvPicPr>
        <p:blipFill>
          <a:blip r:embed="rId4">
            <a:alphaModFix/>
          </a:blip>
          <a:stretch>
            <a:fillRect/>
          </a:stretch>
        </p:blipFill>
        <p:spPr>
          <a:xfrm>
            <a:off x="108750" y="2800250"/>
            <a:ext cx="4075125" cy="1981250"/>
          </a:xfrm>
          <a:prstGeom prst="rect">
            <a:avLst/>
          </a:prstGeom>
          <a:noFill/>
          <a:ln cap="flat" cmpd="sng" w="9525">
            <a:solidFill>
              <a:schemeClr val="dk2"/>
            </a:solidFill>
            <a:prstDash val="solid"/>
            <a:round/>
            <a:headEnd len="sm" w="sm" type="none"/>
            <a:tailEnd len="sm" w="sm" type="none"/>
          </a:ln>
        </p:spPr>
      </p:pic>
      <p:pic>
        <p:nvPicPr>
          <p:cNvPr id="292" name="Google Shape;292;p33"/>
          <p:cNvPicPr preferRelativeResize="0"/>
          <p:nvPr/>
        </p:nvPicPr>
        <p:blipFill>
          <a:blip r:embed="rId5">
            <a:alphaModFix/>
          </a:blip>
          <a:stretch>
            <a:fillRect/>
          </a:stretch>
        </p:blipFill>
        <p:spPr>
          <a:xfrm>
            <a:off x="4406150" y="2800250"/>
            <a:ext cx="4202220" cy="1981250"/>
          </a:xfrm>
          <a:prstGeom prst="rect">
            <a:avLst/>
          </a:prstGeom>
          <a:noFill/>
          <a:ln cap="flat" cmpd="sng" w="9525">
            <a:solidFill>
              <a:schemeClr val="dk2"/>
            </a:solidFill>
            <a:prstDash val="solid"/>
            <a:round/>
            <a:headEnd len="sm" w="sm" type="none"/>
            <a:tailEnd len="sm" w="sm" type="none"/>
          </a:ln>
        </p:spPr>
      </p:pic>
      <p:sp>
        <p:nvSpPr>
          <p:cNvPr id="293" name="Google Shape;293;p33"/>
          <p:cNvSpPr txBox="1"/>
          <p:nvPr>
            <p:ph type="title"/>
          </p:nvPr>
        </p:nvSpPr>
        <p:spPr>
          <a:xfrm>
            <a:off x="1297500" y="2016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2600"/>
              <a:t>MÚSICA</a:t>
            </a:r>
            <a:endParaRPr b="1" sz="2600"/>
          </a:p>
        </p:txBody>
      </p:sp>
      <p:sp>
        <p:nvSpPr>
          <p:cNvPr id="294" name="Google Shape;29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4"/>
          <p:cNvPicPr preferRelativeResize="0"/>
          <p:nvPr/>
        </p:nvPicPr>
        <p:blipFill>
          <a:blip r:embed="rId3">
            <a:alphaModFix/>
          </a:blip>
          <a:stretch>
            <a:fillRect/>
          </a:stretch>
        </p:blipFill>
        <p:spPr>
          <a:xfrm>
            <a:off x="1104002" y="625979"/>
            <a:ext cx="6935999" cy="3891533"/>
          </a:xfrm>
          <a:prstGeom prst="rect">
            <a:avLst/>
          </a:prstGeom>
          <a:noFill/>
          <a:ln cap="flat" cmpd="sng" w="9525">
            <a:solidFill>
              <a:schemeClr val="dk2"/>
            </a:solidFill>
            <a:prstDash val="solid"/>
            <a:round/>
            <a:headEnd len="sm" w="sm" type="none"/>
            <a:tailEnd len="sm" w="sm" type="none"/>
          </a:ln>
        </p:spPr>
      </p:pic>
      <p:sp>
        <p:nvSpPr>
          <p:cNvPr id="300" name="Google Shape;30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5"/>
          <p:cNvPicPr preferRelativeResize="0"/>
          <p:nvPr/>
        </p:nvPicPr>
        <p:blipFill>
          <a:blip r:embed="rId3">
            <a:alphaModFix/>
          </a:blip>
          <a:stretch>
            <a:fillRect/>
          </a:stretch>
        </p:blipFill>
        <p:spPr>
          <a:xfrm>
            <a:off x="227225" y="1265325"/>
            <a:ext cx="8689526" cy="2257800"/>
          </a:xfrm>
          <a:prstGeom prst="rect">
            <a:avLst/>
          </a:prstGeom>
          <a:noFill/>
          <a:ln cap="flat" cmpd="sng" w="9525">
            <a:solidFill>
              <a:schemeClr val="dk2"/>
            </a:solidFill>
            <a:prstDash val="solid"/>
            <a:round/>
            <a:headEnd len="sm" w="sm" type="none"/>
            <a:tailEnd len="sm" w="sm" type="none"/>
          </a:ln>
        </p:spPr>
      </p:pic>
      <p:sp>
        <p:nvSpPr>
          <p:cNvPr id="306" name="Google Shape;30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6"/>
          <p:cNvPicPr preferRelativeResize="0"/>
          <p:nvPr/>
        </p:nvPicPr>
        <p:blipFill>
          <a:blip r:embed="rId3">
            <a:alphaModFix/>
          </a:blip>
          <a:stretch>
            <a:fillRect/>
          </a:stretch>
        </p:blipFill>
        <p:spPr>
          <a:xfrm>
            <a:off x="157738" y="1762363"/>
            <a:ext cx="8828525" cy="1618775"/>
          </a:xfrm>
          <a:prstGeom prst="rect">
            <a:avLst/>
          </a:prstGeom>
          <a:noFill/>
          <a:ln cap="flat" cmpd="sng" w="9525">
            <a:solidFill>
              <a:schemeClr val="dk2"/>
            </a:solidFill>
            <a:prstDash val="solid"/>
            <a:round/>
            <a:headEnd len="sm" w="sm" type="none"/>
            <a:tailEnd len="sm" w="sm" type="none"/>
          </a:ln>
        </p:spPr>
      </p:pic>
      <p:sp>
        <p:nvSpPr>
          <p:cNvPr id="312" name="Google Shape;31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idx="4294967295" type="title"/>
          </p:nvPr>
        </p:nvSpPr>
        <p:spPr>
          <a:xfrm>
            <a:off x="473375" y="10380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SISTEMA DE JUEGO</a:t>
            </a:r>
            <a:endParaRPr/>
          </a:p>
          <a:p>
            <a:pPr indent="0" lvl="0" marL="0" rtl="0" algn="ctr">
              <a:spcBef>
                <a:spcPts val="0"/>
              </a:spcBef>
              <a:spcAft>
                <a:spcPts val="0"/>
              </a:spcAft>
              <a:buNone/>
            </a:pPr>
            <a:r>
              <a:t/>
            </a:r>
            <a:endParaRPr/>
          </a:p>
        </p:txBody>
      </p:sp>
      <p:pic>
        <p:nvPicPr>
          <p:cNvPr id="318" name="Google Shape;318;p37"/>
          <p:cNvPicPr preferRelativeResize="0"/>
          <p:nvPr/>
        </p:nvPicPr>
        <p:blipFill>
          <a:blip r:embed="rId3">
            <a:alphaModFix/>
          </a:blip>
          <a:stretch>
            <a:fillRect/>
          </a:stretch>
        </p:blipFill>
        <p:spPr>
          <a:xfrm>
            <a:off x="279788" y="778650"/>
            <a:ext cx="3555024" cy="2590600"/>
          </a:xfrm>
          <a:prstGeom prst="rect">
            <a:avLst/>
          </a:prstGeom>
          <a:noFill/>
          <a:ln cap="flat" cmpd="sng" w="9525">
            <a:solidFill>
              <a:schemeClr val="dk2"/>
            </a:solidFill>
            <a:prstDash val="solid"/>
            <a:round/>
            <a:headEnd len="sm" w="sm" type="none"/>
            <a:tailEnd len="sm" w="sm" type="none"/>
          </a:ln>
        </p:spPr>
      </p:pic>
      <p:pic>
        <p:nvPicPr>
          <p:cNvPr id="319" name="Google Shape;319;p37"/>
          <p:cNvPicPr preferRelativeResize="0"/>
          <p:nvPr/>
        </p:nvPicPr>
        <p:blipFill>
          <a:blip r:embed="rId4">
            <a:alphaModFix/>
          </a:blip>
          <a:stretch>
            <a:fillRect/>
          </a:stretch>
        </p:blipFill>
        <p:spPr>
          <a:xfrm>
            <a:off x="3894388" y="778650"/>
            <a:ext cx="4969823" cy="2590600"/>
          </a:xfrm>
          <a:prstGeom prst="rect">
            <a:avLst/>
          </a:prstGeom>
          <a:noFill/>
          <a:ln cap="flat" cmpd="sng" w="9525">
            <a:solidFill>
              <a:schemeClr val="dk2"/>
            </a:solidFill>
            <a:prstDash val="solid"/>
            <a:round/>
            <a:headEnd len="sm" w="sm" type="none"/>
            <a:tailEnd len="sm" w="sm" type="none"/>
          </a:ln>
        </p:spPr>
      </p:pic>
      <p:sp>
        <p:nvSpPr>
          <p:cNvPr id="320" name="Google Shape;320;p37"/>
          <p:cNvSpPr txBox="1"/>
          <p:nvPr>
            <p:ph idx="4294967295" type="title"/>
          </p:nvPr>
        </p:nvSpPr>
        <p:spPr>
          <a:xfrm>
            <a:off x="279800" y="3513550"/>
            <a:ext cx="7725300" cy="5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lang="es" sz="2060"/>
              <a:t>4 Partidas, mientras ganes, podrás correr.</a:t>
            </a:r>
            <a:endParaRPr sz="2060"/>
          </a:p>
          <a:p>
            <a:pPr indent="0" lvl="0" marL="0" rtl="0" algn="just">
              <a:spcBef>
                <a:spcPts val="0"/>
              </a:spcBef>
              <a:spcAft>
                <a:spcPts val="0"/>
              </a:spcAft>
              <a:buSzPts val="990"/>
              <a:buNone/>
            </a:pPr>
            <a:r>
              <a:rPr lang="es" sz="2060"/>
              <a:t>Tu objetivo es ganar todas las carreras y de esta forma ganar el campeonato.</a:t>
            </a:r>
            <a:endParaRPr sz="2060"/>
          </a:p>
          <a:p>
            <a:pPr indent="0" lvl="0" marL="0" rtl="0" algn="just">
              <a:spcBef>
                <a:spcPts val="0"/>
              </a:spcBef>
              <a:spcAft>
                <a:spcPts val="0"/>
              </a:spcAft>
              <a:buSzPts val="990"/>
              <a:buNone/>
            </a:pPr>
            <a:r>
              <a:t/>
            </a:r>
            <a:endParaRPr sz="2220"/>
          </a:p>
        </p:txBody>
      </p:sp>
      <p:sp>
        <p:nvSpPr>
          <p:cNvPr id="321" name="Google Shape;32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PAINT</a:t>
            </a:r>
            <a:endParaRPr/>
          </a:p>
          <a:p>
            <a:pPr indent="0" lvl="0" marL="0" rtl="0" algn="ctr">
              <a:spcBef>
                <a:spcPts val="0"/>
              </a:spcBef>
              <a:spcAft>
                <a:spcPts val="0"/>
              </a:spcAft>
              <a:buNone/>
            </a:pPr>
            <a:r>
              <a:t/>
            </a:r>
            <a:endParaRPr/>
          </a:p>
        </p:txBody>
      </p:sp>
      <p:sp>
        <p:nvSpPr>
          <p:cNvPr id="327" name="Google Shape;32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28" name="Google Shape;328;p38"/>
          <p:cNvPicPr preferRelativeResize="0"/>
          <p:nvPr/>
        </p:nvPicPr>
        <p:blipFill>
          <a:blip r:embed="rId3">
            <a:alphaModFix/>
          </a:blip>
          <a:stretch>
            <a:fillRect/>
          </a:stretch>
        </p:blipFill>
        <p:spPr>
          <a:xfrm>
            <a:off x="289900" y="709275"/>
            <a:ext cx="3867452" cy="4071900"/>
          </a:xfrm>
          <a:prstGeom prst="rect">
            <a:avLst/>
          </a:prstGeom>
          <a:noFill/>
          <a:ln cap="flat" cmpd="sng" w="9525">
            <a:solidFill>
              <a:schemeClr val="dk2"/>
            </a:solidFill>
            <a:prstDash val="solid"/>
            <a:round/>
            <a:headEnd len="sm" w="sm" type="none"/>
            <a:tailEnd len="sm" w="sm" type="none"/>
          </a:ln>
        </p:spPr>
      </p:pic>
      <p:pic>
        <p:nvPicPr>
          <p:cNvPr id="329" name="Google Shape;329;p38"/>
          <p:cNvPicPr preferRelativeResize="0"/>
          <p:nvPr/>
        </p:nvPicPr>
        <p:blipFill>
          <a:blip r:embed="rId4">
            <a:alphaModFix/>
          </a:blip>
          <a:stretch>
            <a:fillRect/>
          </a:stretch>
        </p:blipFill>
        <p:spPr>
          <a:xfrm>
            <a:off x="4717025" y="709275"/>
            <a:ext cx="3755417" cy="40719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REPAINT</a:t>
            </a:r>
            <a:endParaRPr/>
          </a:p>
          <a:p>
            <a:pPr indent="0" lvl="0" marL="0" rtl="0" algn="ctr">
              <a:spcBef>
                <a:spcPts val="0"/>
              </a:spcBef>
              <a:spcAft>
                <a:spcPts val="0"/>
              </a:spcAft>
              <a:buNone/>
            </a:pPr>
            <a:r>
              <a:t/>
            </a:r>
            <a:endParaRPr/>
          </a:p>
        </p:txBody>
      </p:sp>
      <p:sp>
        <p:nvSpPr>
          <p:cNvPr id="335" name="Google Shape;33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36" name="Google Shape;336;p39"/>
          <p:cNvPicPr preferRelativeResize="0"/>
          <p:nvPr/>
        </p:nvPicPr>
        <p:blipFill>
          <a:blip r:embed="rId3">
            <a:alphaModFix/>
          </a:blip>
          <a:stretch>
            <a:fillRect/>
          </a:stretch>
        </p:blipFill>
        <p:spPr>
          <a:xfrm>
            <a:off x="831551" y="1361500"/>
            <a:ext cx="7027800" cy="30619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ENDGAME</a:t>
            </a:r>
            <a:endParaRPr/>
          </a:p>
          <a:p>
            <a:pPr indent="0" lvl="0" marL="0" rtl="0" algn="ctr">
              <a:spcBef>
                <a:spcPts val="0"/>
              </a:spcBef>
              <a:spcAft>
                <a:spcPts val="0"/>
              </a:spcAft>
              <a:buNone/>
            </a:pPr>
            <a:r>
              <a:t/>
            </a:r>
            <a:endParaRPr/>
          </a:p>
        </p:txBody>
      </p:sp>
      <p:sp>
        <p:nvSpPr>
          <p:cNvPr id="342" name="Google Shape;34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43" name="Google Shape;343;p40"/>
          <p:cNvPicPr preferRelativeResize="0"/>
          <p:nvPr/>
        </p:nvPicPr>
        <p:blipFill>
          <a:blip r:embed="rId3">
            <a:alphaModFix/>
          </a:blip>
          <a:stretch>
            <a:fillRect/>
          </a:stretch>
        </p:blipFill>
        <p:spPr>
          <a:xfrm>
            <a:off x="229550" y="680000"/>
            <a:ext cx="3023725" cy="4246801"/>
          </a:xfrm>
          <a:prstGeom prst="rect">
            <a:avLst/>
          </a:prstGeom>
          <a:noFill/>
          <a:ln cap="flat" cmpd="sng" w="9525">
            <a:solidFill>
              <a:schemeClr val="dk2"/>
            </a:solidFill>
            <a:prstDash val="solid"/>
            <a:round/>
            <a:headEnd len="sm" w="sm" type="none"/>
            <a:tailEnd len="sm" w="sm" type="none"/>
          </a:ln>
        </p:spPr>
      </p:pic>
      <p:pic>
        <p:nvPicPr>
          <p:cNvPr id="344" name="Google Shape;344;p40"/>
          <p:cNvPicPr preferRelativeResize="0"/>
          <p:nvPr/>
        </p:nvPicPr>
        <p:blipFill>
          <a:blip r:embed="rId4">
            <a:alphaModFix/>
          </a:blip>
          <a:stretch>
            <a:fillRect/>
          </a:stretch>
        </p:blipFill>
        <p:spPr>
          <a:xfrm>
            <a:off x="3669798" y="1503025"/>
            <a:ext cx="5044775" cy="2727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ENDGAME</a:t>
            </a:r>
            <a:endParaRPr/>
          </a:p>
          <a:p>
            <a:pPr indent="0" lvl="0" marL="0" rtl="0" algn="ctr">
              <a:spcBef>
                <a:spcPts val="0"/>
              </a:spcBef>
              <a:spcAft>
                <a:spcPts val="0"/>
              </a:spcAft>
              <a:buNone/>
            </a:pPr>
            <a:r>
              <a:t/>
            </a:r>
            <a:endParaRPr/>
          </a:p>
        </p:txBody>
      </p:sp>
      <p:sp>
        <p:nvSpPr>
          <p:cNvPr id="350" name="Google Shape;35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51" name="Google Shape;351;p41"/>
          <p:cNvPicPr preferRelativeResize="0"/>
          <p:nvPr/>
        </p:nvPicPr>
        <p:blipFill>
          <a:blip r:embed="rId3">
            <a:alphaModFix/>
          </a:blip>
          <a:stretch>
            <a:fillRect/>
          </a:stretch>
        </p:blipFill>
        <p:spPr>
          <a:xfrm>
            <a:off x="1502575" y="591900"/>
            <a:ext cx="5547383" cy="4246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2348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3700">
                <a:latin typeface="Lato"/>
                <a:ea typeface="Lato"/>
                <a:cs typeface="Lato"/>
                <a:sym typeface="Lato"/>
              </a:rPr>
              <a:t>Componentes del equipo</a:t>
            </a:r>
            <a:endParaRPr sz="4800"/>
          </a:p>
        </p:txBody>
      </p:sp>
      <p:sp>
        <p:nvSpPr>
          <p:cNvPr id="149" name="Google Shape;149;p15"/>
          <p:cNvSpPr txBox="1"/>
          <p:nvPr/>
        </p:nvSpPr>
        <p:spPr>
          <a:xfrm>
            <a:off x="163350" y="3650150"/>
            <a:ext cx="88173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Lato"/>
                <a:ea typeface="Lato"/>
                <a:cs typeface="Lato"/>
                <a:sym typeface="Lato"/>
              </a:rPr>
              <a:t>Enlace a GitHub: </a:t>
            </a:r>
            <a:r>
              <a:rPr lang="es" sz="1300" u="sng">
                <a:solidFill>
                  <a:srgbClr val="1155CC"/>
                </a:solidFill>
                <a:hlinkClick r:id="rId3">
                  <a:extLst>
                    <a:ext uri="{A12FA001-AC4F-418D-AE19-62706E023703}">
                      <ahyp:hlinkClr val="tx"/>
                    </a:ext>
                  </a:extLst>
                </a:hlinkClick>
              </a:rPr>
              <a:t>https://github.com/AngelUma/Jabega-Team</a:t>
            </a:r>
            <a:endParaRPr sz="1300"/>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rPr lang="es" sz="1600">
                <a:solidFill>
                  <a:schemeClr val="lt1"/>
                </a:solidFill>
                <a:latin typeface="Lato"/>
                <a:ea typeface="Lato"/>
                <a:cs typeface="Lato"/>
                <a:sym typeface="Lato"/>
              </a:rPr>
              <a:t>Enlace a Trello: </a:t>
            </a:r>
            <a:r>
              <a:rPr lang="es" sz="1300" u="sng">
                <a:solidFill>
                  <a:srgbClr val="1155CC"/>
                </a:solidFill>
                <a:hlinkClick r:id="rId4">
                  <a:extLst>
                    <a:ext uri="{A12FA001-AC4F-418D-AE19-62706E023703}">
                      <ahyp:hlinkClr val="tx"/>
                    </a:ext>
                  </a:extLst>
                </a:hlinkClick>
              </a:rPr>
              <a:t>https://trello.com/invite/b/HS2u7KpC/ATTI56f83780148363e6d7423866ae20a00b3D028E4F/ingenieria-del-software-jabega-team</a:t>
            </a:r>
            <a:endParaRPr sz="1300"/>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150" name="Google Shape;150;p15"/>
          <p:cNvPicPr preferRelativeResize="0"/>
          <p:nvPr/>
        </p:nvPicPr>
        <p:blipFill>
          <a:blip r:embed="rId5">
            <a:alphaModFix/>
          </a:blip>
          <a:stretch>
            <a:fillRect/>
          </a:stretch>
        </p:blipFill>
        <p:spPr>
          <a:xfrm>
            <a:off x="2856925" y="931599"/>
            <a:ext cx="3551550" cy="2798975"/>
          </a:xfrm>
          <a:prstGeom prst="rect">
            <a:avLst/>
          </a:prstGeom>
          <a:noFill/>
          <a:ln>
            <a:noFill/>
          </a:ln>
        </p:spPr>
      </p:pic>
      <p:sp>
        <p:nvSpPr>
          <p:cNvPr id="151" name="Google Shape;15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COLISIONES</a:t>
            </a:r>
            <a:endParaRPr/>
          </a:p>
          <a:p>
            <a:pPr indent="0" lvl="0" marL="0" rtl="0" algn="ctr">
              <a:spcBef>
                <a:spcPts val="0"/>
              </a:spcBef>
              <a:spcAft>
                <a:spcPts val="0"/>
              </a:spcAft>
              <a:buNone/>
            </a:pPr>
            <a:r>
              <a:t/>
            </a:r>
            <a:endParaRPr/>
          </a:p>
        </p:txBody>
      </p:sp>
      <p:pic>
        <p:nvPicPr>
          <p:cNvPr id="357" name="Google Shape;357;p42"/>
          <p:cNvPicPr preferRelativeResize="0"/>
          <p:nvPr/>
        </p:nvPicPr>
        <p:blipFill>
          <a:blip r:embed="rId3">
            <a:alphaModFix/>
          </a:blip>
          <a:stretch>
            <a:fillRect/>
          </a:stretch>
        </p:blipFill>
        <p:spPr>
          <a:xfrm>
            <a:off x="126800" y="591900"/>
            <a:ext cx="6456874" cy="2766550"/>
          </a:xfrm>
          <a:prstGeom prst="rect">
            <a:avLst/>
          </a:prstGeom>
          <a:noFill/>
          <a:ln cap="flat" cmpd="sng" w="9525">
            <a:solidFill>
              <a:schemeClr val="dk2"/>
            </a:solidFill>
            <a:prstDash val="solid"/>
            <a:round/>
            <a:headEnd len="sm" w="sm" type="none"/>
            <a:tailEnd len="sm" w="sm" type="none"/>
          </a:ln>
        </p:spPr>
      </p:pic>
      <p:pic>
        <p:nvPicPr>
          <p:cNvPr id="358" name="Google Shape;358;p42"/>
          <p:cNvPicPr preferRelativeResize="0"/>
          <p:nvPr/>
        </p:nvPicPr>
        <p:blipFill>
          <a:blip r:embed="rId4">
            <a:alphaModFix/>
          </a:blip>
          <a:stretch>
            <a:fillRect/>
          </a:stretch>
        </p:blipFill>
        <p:spPr>
          <a:xfrm>
            <a:off x="2225000" y="2164475"/>
            <a:ext cx="6577550" cy="2498756"/>
          </a:xfrm>
          <a:prstGeom prst="rect">
            <a:avLst/>
          </a:prstGeom>
          <a:noFill/>
          <a:ln cap="flat" cmpd="sng" w="9525">
            <a:solidFill>
              <a:schemeClr val="dk2"/>
            </a:solidFill>
            <a:prstDash val="solid"/>
            <a:round/>
            <a:headEnd len="sm" w="sm" type="none"/>
            <a:tailEnd len="sm" w="sm" type="none"/>
          </a:ln>
        </p:spPr>
      </p:pic>
      <p:sp>
        <p:nvSpPr>
          <p:cNvPr id="359" name="Google Shape;35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60" name="Google Shape;360;p42"/>
          <p:cNvSpPr txBox="1"/>
          <p:nvPr/>
        </p:nvSpPr>
        <p:spPr>
          <a:xfrm>
            <a:off x="-1504475" y="540075"/>
            <a:ext cx="74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a:t>
            </a:r>
            <a:r>
              <a:rPr b="1" lang="es" sz="2733"/>
              <a:t>ESTADÍSTICAS</a:t>
            </a:r>
            <a:endParaRPr/>
          </a:p>
          <a:p>
            <a:pPr indent="0" lvl="0" marL="0" rtl="0" algn="ctr">
              <a:spcBef>
                <a:spcPts val="0"/>
              </a:spcBef>
              <a:spcAft>
                <a:spcPts val="0"/>
              </a:spcAft>
              <a:buNone/>
            </a:pPr>
            <a:r>
              <a:t/>
            </a:r>
            <a:endParaRPr/>
          </a:p>
        </p:txBody>
      </p:sp>
      <p:pic>
        <p:nvPicPr>
          <p:cNvPr id="366" name="Google Shape;366;p43"/>
          <p:cNvPicPr preferRelativeResize="0"/>
          <p:nvPr/>
        </p:nvPicPr>
        <p:blipFill>
          <a:blip r:embed="rId3">
            <a:alphaModFix/>
          </a:blip>
          <a:stretch>
            <a:fillRect/>
          </a:stretch>
        </p:blipFill>
        <p:spPr>
          <a:xfrm>
            <a:off x="711925" y="886100"/>
            <a:ext cx="7496175" cy="1182800"/>
          </a:xfrm>
          <a:prstGeom prst="rect">
            <a:avLst/>
          </a:prstGeom>
          <a:noFill/>
          <a:ln cap="flat" cmpd="sng" w="9525">
            <a:solidFill>
              <a:schemeClr val="dk2"/>
            </a:solidFill>
            <a:prstDash val="solid"/>
            <a:round/>
            <a:headEnd len="sm" w="sm" type="none"/>
            <a:tailEnd len="sm" w="sm" type="none"/>
          </a:ln>
        </p:spPr>
      </p:pic>
      <p:pic>
        <p:nvPicPr>
          <p:cNvPr id="367" name="Google Shape;367;p43"/>
          <p:cNvPicPr preferRelativeResize="0"/>
          <p:nvPr/>
        </p:nvPicPr>
        <p:blipFill>
          <a:blip r:embed="rId4">
            <a:alphaModFix/>
          </a:blip>
          <a:stretch>
            <a:fillRect/>
          </a:stretch>
        </p:blipFill>
        <p:spPr>
          <a:xfrm>
            <a:off x="711925" y="3480025"/>
            <a:ext cx="5424625" cy="952050"/>
          </a:xfrm>
          <a:prstGeom prst="rect">
            <a:avLst/>
          </a:prstGeom>
          <a:noFill/>
          <a:ln cap="flat" cmpd="sng" w="9525">
            <a:solidFill>
              <a:schemeClr val="dk2"/>
            </a:solidFill>
            <a:prstDash val="solid"/>
            <a:round/>
            <a:headEnd len="sm" w="sm" type="none"/>
            <a:tailEnd len="sm" w="sm" type="none"/>
          </a:ln>
        </p:spPr>
      </p:pic>
      <p:pic>
        <p:nvPicPr>
          <p:cNvPr id="368" name="Google Shape;368;p43"/>
          <p:cNvPicPr preferRelativeResize="0"/>
          <p:nvPr/>
        </p:nvPicPr>
        <p:blipFill>
          <a:blip r:embed="rId5">
            <a:alphaModFix/>
          </a:blip>
          <a:stretch>
            <a:fillRect/>
          </a:stretch>
        </p:blipFill>
        <p:spPr>
          <a:xfrm>
            <a:off x="711925" y="2467000"/>
            <a:ext cx="6195400" cy="460625"/>
          </a:xfrm>
          <a:prstGeom prst="rect">
            <a:avLst/>
          </a:prstGeom>
          <a:noFill/>
          <a:ln cap="flat" cmpd="sng" w="9525">
            <a:solidFill>
              <a:schemeClr val="dk2"/>
            </a:solidFill>
            <a:prstDash val="solid"/>
            <a:round/>
            <a:headEnd len="sm" w="sm" type="none"/>
            <a:tailEnd len="sm" w="sm" type="none"/>
          </a:ln>
        </p:spPr>
      </p:pic>
      <p:sp>
        <p:nvSpPr>
          <p:cNvPr id="369" name="Google Shape;36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ESTADÍSTICAS</a:t>
            </a:r>
            <a:endParaRPr/>
          </a:p>
          <a:p>
            <a:pPr indent="0" lvl="0" marL="0" rtl="0" algn="ctr">
              <a:spcBef>
                <a:spcPts val="0"/>
              </a:spcBef>
              <a:spcAft>
                <a:spcPts val="0"/>
              </a:spcAft>
              <a:buNone/>
            </a:pPr>
            <a:r>
              <a:t/>
            </a:r>
            <a:endParaRPr/>
          </a:p>
        </p:txBody>
      </p:sp>
      <p:pic>
        <p:nvPicPr>
          <p:cNvPr id="375" name="Google Shape;375;p44"/>
          <p:cNvPicPr preferRelativeResize="0"/>
          <p:nvPr/>
        </p:nvPicPr>
        <p:blipFill>
          <a:blip r:embed="rId3">
            <a:alphaModFix/>
          </a:blip>
          <a:stretch>
            <a:fillRect/>
          </a:stretch>
        </p:blipFill>
        <p:spPr>
          <a:xfrm>
            <a:off x="724425" y="644750"/>
            <a:ext cx="7671150" cy="1346325"/>
          </a:xfrm>
          <a:prstGeom prst="rect">
            <a:avLst/>
          </a:prstGeom>
          <a:noFill/>
          <a:ln cap="flat" cmpd="sng" w="9525">
            <a:solidFill>
              <a:schemeClr val="dk2"/>
            </a:solidFill>
            <a:prstDash val="solid"/>
            <a:round/>
            <a:headEnd len="sm" w="sm" type="none"/>
            <a:tailEnd len="sm" w="sm" type="none"/>
          </a:ln>
        </p:spPr>
      </p:pic>
      <p:pic>
        <p:nvPicPr>
          <p:cNvPr id="376" name="Google Shape;376;p44"/>
          <p:cNvPicPr preferRelativeResize="0"/>
          <p:nvPr/>
        </p:nvPicPr>
        <p:blipFill rotWithShape="1">
          <a:blip r:embed="rId4">
            <a:alphaModFix/>
          </a:blip>
          <a:srcRect b="20691" l="0" r="0" t="0"/>
          <a:stretch/>
        </p:blipFill>
        <p:spPr>
          <a:xfrm>
            <a:off x="839875" y="2230425"/>
            <a:ext cx="7240325" cy="2360150"/>
          </a:xfrm>
          <a:prstGeom prst="rect">
            <a:avLst/>
          </a:prstGeom>
          <a:noFill/>
          <a:ln cap="flat" cmpd="sng" w="9525">
            <a:solidFill>
              <a:schemeClr val="dk2"/>
            </a:solidFill>
            <a:prstDash val="solid"/>
            <a:round/>
            <a:headEnd len="sm" w="sm" type="none"/>
            <a:tailEnd len="sm" w="sm" type="none"/>
          </a:ln>
        </p:spPr>
      </p:pic>
      <p:sp>
        <p:nvSpPr>
          <p:cNvPr id="377" name="Google Shape;37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a:t>
            </a:r>
            <a:r>
              <a:rPr b="1" lang="es" sz="2733"/>
              <a:t>OBSTÁCULOS</a:t>
            </a:r>
            <a:endParaRPr b="1" sz="2733"/>
          </a:p>
          <a:p>
            <a:pPr indent="0" lvl="0" marL="0" rtl="0" algn="ctr">
              <a:spcBef>
                <a:spcPts val="0"/>
              </a:spcBef>
              <a:spcAft>
                <a:spcPts val="0"/>
              </a:spcAft>
              <a:buNone/>
            </a:pPr>
            <a:r>
              <a:rPr b="1" lang="es" sz="2733"/>
              <a:t> Y POWER UPS</a:t>
            </a:r>
            <a:endParaRPr/>
          </a:p>
          <a:p>
            <a:pPr indent="0" lvl="0" marL="0" rtl="0" algn="ctr">
              <a:spcBef>
                <a:spcPts val="0"/>
              </a:spcBef>
              <a:spcAft>
                <a:spcPts val="0"/>
              </a:spcAft>
              <a:buNone/>
            </a:pPr>
            <a:r>
              <a:t/>
            </a:r>
            <a:endParaRPr/>
          </a:p>
        </p:txBody>
      </p:sp>
      <p:pic>
        <p:nvPicPr>
          <p:cNvPr descr="Imagen" id="383" name="Google Shape;383;p45"/>
          <p:cNvPicPr preferRelativeResize="0"/>
          <p:nvPr/>
        </p:nvPicPr>
        <p:blipFill>
          <a:blip r:embed="rId3">
            <a:alphaModFix/>
          </a:blip>
          <a:stretch>
            <a:fillRect/>
          </a:stretch>
        </p:blipFill>
        <p:spPr>
          <a:xfrm>
            <a:off x="114075" y="840525"/>
            <a:ext cx="8411275" cy="1262000"/>
          </a:xfrm>
          <a:prstGeom prst="rect">
            <a:avLst/>
          </a:prstGeom>
          <a:noFill/>
          <a:ln cap="flat" cmpd="sng" w="9525">
            <a:solidFill>
              <a:srgbClr val="000000"/>
            </a:solidFill>
            <a:prstDash val="solid"/>
            <a:round/>
            <a:headEnd len="sm" w="sm" type="none"/>
            <a:tailEnd len="sm" w="sm" type="none"/>
          </a:ln>
        </p:spPr>
      </p:pic>
      <p:pic>
        <p:nvPicPr>
          <p:cNvPr id="384" name="Google Shape;384;p45"/>
          <p:cNvPicPr preferRelativeResize="0"/>
          <p:nvPr/>
        </p:nvPicPr>
        <p:blipFill rotWithShape="1">
          <a:blip r:embed="rId4">
            <a:alphaModFix/>
          </a:blip>
          <a:srcRect b="0" l="0" r="21587" t="0"/>
          <a:stretch/>
        </p:blipFill>
        <p:spPr>
          <a:xfrm>
            <a:off x="114075" y="2253400"/>
            <a:ext cx="8358375" cy="2684350"/>
          </a:xfrm>
          <a:prstGeom prst="rect">
            <a:avLst/>
          </a:prstGeom>
          <a:noFill/>
          <a:ln cap="flat" cmpd="sng" w="9525">
            <a:solidFill>
              <a:schemeClr val="dk2"/>
            </a:solidFill>
            <a:prstDash val="solid"/>
            <a:round/>
            <a:headEnd len="sm" w="sm" type="none"/>
            <a:tailEnd len="sm" w="sm" type="none"/>
          </a:ln>
        </p:spPr>
      </p:pic>
      <p:sp>
        <p:nvSpPr>
          <p:cNvPr id="385" name="Google Shape;38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MOVIMIENTO</a:t>
            </a:r>
            <a:endParaRPr/>
          </a:p>
          <a:p>
            <a:pPr indent="0" lvl="0" marL="0" rtl="0" algn="ctr">
              <a:spcBef>
                <a:spcPts val="0"/>
              </a:spcBef>
              <a:spcAft>
                <a:spcPts val="0"/>
              </a:spcAft>
              <a:buNone/>
            </a:pPr>
            <a:r>
              <a:t/>
            </a:r>
            <a:endParaRPr/>
          </a:p>
        </p:txBody>
      </p:sp>
      <p:pic>
        <p:nvPicPr>
          <p:cNvPr id="391" name="Google Shape;391;p46"/>
          <p:cNvPicPr preferRelativeResize="0"/>
          <p:nvPr/>
        </p:nvPicPr>
        <p:blipFill rotWithShape="1">
          <a:blip r:embed="rId3">
            <a:alphaModFix/>
          </a:blip>
          <a:srcRect b="0" l="5198" r="47286" t="0"/>
          <a:stretch/>
        </p:blipFill>
        <p:spPr>
          <a:xfrm>
            <a:off x="4736625" y="561350"/>
            <a:ext cx="4199801" cy="3831475"/>
          </a:xfrm>
          <a:prstGeom prst="rect">
            <a:avLst/>
          </a:prstGeom>
          <a:noFill/>
          <a:ln cap="flat" cmpd="sng" w="9525">
            <a:solidFill>
              <a:schemeClr val="dk2"/>
            </a:solidFill>
            <a:prstDash val="solid"/>
            <a:round/>
            <a:headEnd len="sm" w="sm" type="none"/>
            <a:tailEnd len="sm" w="sm" type="none"/>
          </a:ln>
        </p:spPr>
      </p:pic>
      <p:pic>
        <p:nvPicPr>
          <p:cNvPr id="392" name="Google Shape;392;p46"/>
          <p:cNvPicPr preferRelativeResize="0"/>
          <p:nvPr/>
        </p:nvPicPr>
        <p:blipFill rotWithShape="1">
          <a:blip r:embed="rId4">
            <a:alphaModFix/>
          </a:blip>
          <a:srcRect b="0" l="2086" r="48703" t="0"/>
          <a:stretch/>
        </p:blipFill>
        <p:spPr>
          <a:xfrm>
            <a:off x="72200" y="561350"/>
            <a:ext cx="4499800" cy="3862050"/>
          </a:xfrm>
          <a:prstGeom prst="rect">
            <a:avLst/>
          </a:prstGeom>
          <a:noFill/>
          <a:ln cap="flat" cmpd="sng" w="9525">
            <a:solidFill>
              <a:schemeClr val="dk2"/>
            </a:solidFill>
            <a:prstDash val="solid"/>
            <a:round/>
            <a:headEnd len="sm" w="sm" type="none"/>
            <a:tailEnd len="sm" w="sm" type="none"/>
          </a:ln>
        </p:spPr>
      </p:pic>
      <p:pic>
        <p:nvPicPr>
          <p:cNvPr id="393" name="Google Shape;393;p46"/>
          <p:cNvPicPr preferRelativeResize="0"/>
          <p:nvPr/>
        </p:nvPicPr>
        <p:blipFill rotWithShape="1">
          <a:blip r:embed="rId5">
            <a:alphaModFix/>
          </a:blip>
          <a:srcRect b="0" l="0" r="69278" t="94479"/>
          <a:stretch/>
        </p:blipFill>
        <p:spPr>
          <a:xfrm>
            <a:off x="563300" y="4587175"/>
            <a:ext cx="7564326" cy="393599"/>
          </a:xfrm>
          <a:prstGeom prst="rect">
            <a:avLst/>
          </a:prstGeom>
          <a:noFill/>
          <a:ln cap="flat" cmpd="sng" w="9525">
            <a:solidFill>
              <a:schemeClr val="dk2"/>
            </a:solidFill>
            <a:prstDash val="solid"/>
            <a:round/>
            <a:headEnd len="sm" w="sm" type="none"/>
            <a:tailEnd len="sm" w="sm" type="none"/>
          </a:ln>
        </p:spPr>
      </p:pic>
      <p:sp>
        <p:nvSpPr>
          <p:cNvPr id="394" name="Google Shape;39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idx="1" type="body"/>
          </p:nvPr>
        </p:nvSpPr>
        <p:spPr>
          <a:xfrm>
            <a:off x="1184425" y="241375"/>
            <a:ext cx="6936000" cy="5238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r>
              <a:rPr b="1" lang="es" sz="2733">
                <a:latin typeface="Montserrat"/>
                <a:ea typeface="Montserrat"/>
                <a:cs typeface="Montserrat"/>
                <a:sym typeface="Montserrat"/>
              </a:rPr>
              <a:t>CONCEPTOS DEL GAMEPLAY: IA</a:t>
            </a:r>
            <a:endParaRPr/>
          </a:p>
        </p:txBody>
      </p:sp>
      <p:pic>
        <p:nvPicPr>
          <p:cNvPr id="400" name="Google Shape;400;p47"/>
          <p:cNvPicPr preferRelativeResize="0"/>
          <p:nvPr/>
        </p:nvPicPr>
        <p:blipFill rotWithShape="1">
          <a:blip r:embed="rId3">
            <a:alphaModFix/>
          </a:blip>
          <a:srcRect b="0" l="4330" r="29948" t="0"/>
          <a:stretch/>
        </p:blipFill>
        <p:spPr>
          <a:xfrm>
            <a:off x="93150" y="765175"/>
            <a:ext cx="4505950" cy="4225926"/>
          </a:xfrm>
          <a:prstGeom prst="rect">
            <a:avLst/>
          </a:prstGeom>
          <a:noFill/>
          <a:ln cap="flat" cmpd="sng" w="9525">
            <a:solidFill>
              <a:schemeClr val="dk2"/>
            </a:solidFill>
            <a:prstDash val="solid"/>
            <a:round/>
            <a:headEnd len="sm" w="sm" type="none"/>
            <a:tailEnd len="sm" w="sm" type="none"/>
          </a:ln>
        </p:spPr>
      </p:pic>
      <p:pic>
        <p:nvPicPr>
          <p:cNvPr id="401" name="Google Shape;401;p47"/>
          <p:cNvPicPr preferRelativeResize="0"/>
          <p:nvPr/>
        </p:nvPicPr>
        <p:blipFill rotWithShape="1">
          <a:blip r:embed="rId4">
            <a:alphaModFix/>
          </a:blip>
          <a:srcRect b="0" l="8306" r="31412" t="0"/>
          <a:stretch/>
        </p:blipFill>
        <p:spPr>
          <a:xfrm>
            <a:off x="4757750" y="765175"/>
            <a:ext cx="4263400" cy="3898050"/>
          </a:xfrm>
          <a:prstGeom prst="rect">
            <a:avLst/>
          </a:prstGeom>
          <a:noFill/>
          <a:ln cap="flat" cmpd="sng" w="9525">
            <a:solidFill>
              <a:schemeClr val="dk2"/>
            </a:solidFill>
            <a:prstDash val="solid"/>
            <a:round/>
            <a:headEnd len="sm" w="sm" type="none"/>
            <a:tailEnd len="sm" w="sm" type="none"/>
          </a:ln>
        </p:spPr>
      </p:pic>
      <p:sp>
        <p:nvSpPr>
          <p:cNvPr id="402" name="Google Shape;40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CLASIFICACIÓN</a:t>
            </a:r>
            <a:endParaRPr/>
          </a:p>
          <a:p>
            <a:pPr indent="0" lvl="0" marL="0" rtl="0" algn="ctr">
              <a:spcBef>
                <a:spcPts val="0"/>
              </a:spcBef>
              <a:spcAft>
                <a:spcPts val="0"/>
              </a:spcAft>
              <a:buNone/>
            </a:pPr>
            <a:r>
              <a:t/>
            </a:r>
            <a:endParaRPr/>
          </a:p>
        </p:txBody>
      </p:sp>
      <p:pic>
        <p:nvPicPr>
          <p:cNvPr id="408" name="Google Shape;408;p48"/>
          <p:cNvPicPr preferRelativeResize="0"/>
          <p:nvPr/>
        </p:nvPicPr>
        <p:blipFill rotWithShape="1">
          <a:blip r:embed="rId3">
            <a:alphaModFix/>
          </a:blip>
          <a:srcRect b="0" l="0" r="69278" t="0"/>
          <a:stretch/>
        </p:blipFill>
        <p:spPr>
          <a:xfrm>
            <a:off x="121150" y="591900"/>
            <a:ext cx="2715550" cy="4204426"/>
          </a:xfrm>
          <a:prstGeom prst="rect">
            <a:avLst/>
          </a:prstGeom>
          <a:noFill/>
          <a:ln cap="flat" cmpd="sng" w="9525">
            <a:solidFill>
              <a:schemeClr val="dk2"/>
            </a:solidFill>
            <a:prstDash val="solid"/>
            <a:round/>
            <a:headEnd len="sm" w="sm" type="none"/>
            <a:tailEnd len="sm" w="sm" type="none"/>
          </a:ln>
        </p:spPr>
      </p:pic>
      <p:pic>
        <p:nvPicPr>
          <p:cNvPr id="409" name="Google Shape;409;p48"/>
          <p:cNvPicPr preferRelativeResize="0"/>
          <p:nvPr/>
        </p:nvPicPr>
        <p:blipFill rotWithShape="1">
          <a:blip r:embed="rId4">
            <a:alphaModFix/>
          </a:blip>
          <a:srcRect b="5962" l="8756" r="18994" t="0"/>
          <a:stretch/>
        </p:blipFill>
        <p:spPr>
          <a:xfrm>
            <a:off x="5873125" y="591900"/>
            <a:ext cx="3197075" cy="4117151"/>
          </a:xfrm>
          <a:prstGeom prst="rect">
            <a:avLst/>
          </a:prstGeom>
          <a:noFill/>
          <a:ln cap="flat" cmpd="sng" w="9525">
            <a:solidFill>
              <a:schemeClr val="dk2"/>
            </a:solidFill>
            <a:prstDash val="solid"/>
            <a:round/>
            <a:headEnd len="sm" w="sm" type="none"/>
            <a:tailEnd len="sm" w="sm" type="none"/>
          </a:ln>
        </p:spPr>
      </p:pic>
      <p:pic>
        <p:nvPicPr>
          <p:cNvPr id="410" name="Google Shape;410;p48"/>
          <p:cNvPicPr preferRelativeResize="0"/>
          <p:nvPr/>
        </p:nvPicPr>
        <p:blipFill rotWithShape="1">
          <a:blip r:embed="rId5">
            <a:alphaModFix/>
          </a:blip>
          <a:srcRect b="0" l="0" r="40635" t="0"/>
          <a:stretch/>
        </p:blipFill>
        <p:spPr>
          <a:xfrm>
            <a:off x="2973463" y="1911363"/>
            <a:ext cx="3197074" cy="1683687"/>
          </a:xfrm>
          <a:prstGeom prst="rect">
            <a:avLst/>
          </a:prstGeom>
          <a:noFill/>
          <a:ln cap="flat" cmpd="sng" w="9525">
            <a:solidFill>
              <a:schemeClr val="dk2"/>
            </a:solidFill>
            <a:prstDash val="solid"/>
            <a:round/>
            <a:headEnd len="sm" w="sm" type="none"/>
            <a:tailEnd len="sm" w="sm" type="none"/>
          </a:ln>
        </p:spPr>
      </p:pic>
      <p:sp>
        <p:nvSpPr>
          <p:cNvPr id="411" name="Google Shape;41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2900"/>
              <a:t>CLASE MAIN</a:t>
            </a:r>
            <a:endParaRPr b="1" sz="2900"/>
          </a:p>
        </p:txBody>
      </p:sp>
      <p:pic>
        <p:nvPicPr>
          <p:cNvPr id="417" name="Google Shape;417;p49"/>
          <p:cNvPicPr preferRelativeResize="0"/>
          <p:nvPr/>
        </p:nvPicPr>
        <p:blipFill>
          <a:blip r:embed="rId3">
            <a:alphaModFix/>
          </a:blip>
          <a:stretch>
            <a:fillRect/>
          </a:stretch>
        </p:blipFill>
        <p:spPr>
          <a:xfrm>
            <a:off x="2524912" y="1187200"/>
            <a:ext cx="4584076" cy="3650150"/>
          </a:xfrm>
          <a:prstGeom prst="rect">
            <a:avLst/>
          </a:prstGeom>
          <a:noFill/>
          <a:ln>
            <a:noFill/>
          </a:ln>
        </p:spPr>
      </p:pic>
      <p:sp>
        <p:nvSpPr>
          <p:cNvPr id="418" name="Google Shape;41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1052550" y="-150"/>
            <a:ext cx="7038900" cy="660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MINIJUEGO</a:t>
            </a:r>
            <a:endParaRPr/>
          </a:p>
          <a:p>
            <a:pPr indent="0" lvl="0" marL="0" rtl="0" algn="ctr">
              <a:spcBef>
                <a:spcPts val="0"/>
              </a:spcBef>
              <a:spcAft>
                <a:spcPts val="0"/>
              </a:spcAft>
              <a:buNone/>
            </a:pPr>
            <a:r>
              <a:t/>
            </a:r>
            <a:endParaRPr/>
          </a:p>
        </p:txBody>
      </p:sp>
      <p:pic>
        <p:nvPicPr>
          <p:cNvPr descr="Imagen" id="424" name="Google Shape;424;p50"/>
          <p:cNvPicPr preferRelativeResize="0"/>
          <p:nvPr/>
        </p:nvPicPr>
        <p:blipFill>
          <a:blip r:embed="rId3">
            <a:alphaModFix/>
          </a:blip>
          <a:stretch>
            <a:fillRect/>
          </a:stretch>
        </p:blipFill>
        <p:spPr>
          <a:xfrm>
            <a:off x="256825" y="838749"/>
            <a:ext cx="3569774" cy="2761700"/>
          </a:xfrm>
          <a:prstGeom prst="rect">
            <a:avLst/>
          </a:prstGeom>
          <a:noFill/>
          <a:ln cap="flat" cmpd="sng" w="9525">
            <a:solidFill>
              <a:schemeClr val="dk2"/>
            </a:solidFill>
            <a:prstDash val="solid"/>
            <a:round/>
            <a:headEnd len="sm" w="sm" type="none"/>
            <a:tailEnd len="sm" w="sm" type="none"/>
          </a:ln>
        </p:spPr>
      </p:pic>
      <p:sp>
        <p:nvSpPr>
          <p:cNvPr id="425" name="Google Shape;425;p50"/>
          <p:cNvSpPr txBox="1"/>
          <p:nvPr/>
        </p:nvSpPr>
        <p:spPr>
          <a:xfrm>
            <a:off x="3222950" y="3949625"/>
            <a:ext cx="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magen" id="426" name="Google Shape;426;p50"/>
          <p:cNvPicPr preferRelativeResize="0"/>
          <p:nvPr/>
        </p:nvPicPr>
        <p:blipFill>
          <a:blip r:embed="rId4">
            <a:alphaModFix/>
          </a:blip>
          <a:stretch>
            <a:fillRect/>
          </a:stretch>
        </p:blipFill>
        <p:spPr>
          <a:xfrm>
            <a:off x="3896575" y="838750"/>
            <a:ext cx="4931026" cy="3378925"/>
          </a:xfrm>
          <a:prstGeom prst="rect">
            <a:avLst/>
          </a:prstGeom>
          <a:noFill/>
          <a:ln cap="flat" cmpd="sng" w="9525">
            <a:solidFill>
              <a:schemeClr val="dk2"/>
            </a:solidFill>
            <a:prstDash val="solid"/>
            <a:round/>
            <a:headEnd len="sm" w="sm" type="none"/>
            <a:tailEnd len="sm" w="sm" type="none"/>
          </a:ln>
        </p:spPr>
      </p:pic>
      <p:sp>
        <p:nvSpPr>
          <p:cNvPr id="427" name="Google Shape;42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idx="4294967295" type="title"/>
          </p:nvPr>
        </p:nvSpPr>
        <p:spPr>
          <a:xfrm>
            <a:off x="685750" y="0"/>
            <a:ext cx="7725300" cy="546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MINIJUEGO</a:t>
            </a:r>
            <a:endParaRPr/>
          </a:p>
          <a:p>
            <a:pPr indent="0" lvl="0" marL="0" rtl="0" algn="ctr">
              <a:spcBef>
                <a:spcPts val="0"/>
              </a:spcBef>
              <a:spcAft>
                <a:spcPts val="0"/>
              </a:spcAft>
              <a:buNone/>
            </a:pPr>
            <a:r>
              <a:t/>
            </a:r>
            <a:endParaRPr/>
          </a:p>
        </p:txBody>
      </p:sp>
      <p:pic>
        <p:nvPicPr>
          <p:cNvPr descr="Imagen" id="433" name="Google Shape;433;p51"/>
          <p:cNvPicPr preferRelativeResize="0"/>
          <p:nvPr/>
        </p:nvPicPr>
        <p:blipFill>
          <a:blip r:embed="rId3">
            <a:alphaModFix/>
          </a:blip>
          <a:stretch>
            <a:fillRect/>
          </a:stretch>
        </p:blipFill>
        <p:spPr>
          <a:xfrm>
            <a:off x="247525" y="723150"/>
            <a:ext cx="4703475" cy="3802775"/>
          </a:xfrm>
          <a:prstGeom prst="rect">
            <a:avLst/>
          </a:prstGeom>
          <a:noFill/>
          <a:ln cap="flat" cmpd="sng" w="9525">
            <a:solidFill>
              <a:schemeClr val="dk2"/>
            </a:solidFill>
            <a:prstDash val="solid"/>
            <a:round/>
            <a:headEnd len="sm" w="sm" type="none"/>
            <a:tailEnd len="sm" w="sm" type="none"/>
          </a:ln>
        </p:spPr>
      </p:pic>
      <p:pic>
        <p:nvPicPr>
          <p:cNvPr descr="Imagen" id="434" name="Google Shape;434;p51"/>
          <p:cNvPicPr preferRelativeResize="0"/>
          <p:nvPr/>
        </p:nvPicPr>
        <p:blipFill>
          <a:blip r:embed="rId4">
            <a:alphaModFix/>
          </a:blip>
          <a:stretch>
            <a:fillRect/>
          </a:stretch>
        </p:blipFill>
        <p:spPr>
          <a:xfrm>
            <a:off x="5059000" y="723152"/>
            <a:ext cx="3790275" cy="3802762"/>
          </a:xfrm>
          <a:prstGeom prst="rect">
            <a:avLst/>
          </a:prstGeom>
          <a:noFill/>
          <a:ln cap="flat" cmpd="sng" w="9525">
            <a:solidFill>
              <a:schemeClr val="dk2"/>
            </a:solidFill>
            <a:prstDash val="solid"/>
            <a:round/>
            <a:headEnd len="sm" w="sm" type="none"/>
            <a:tailEnd len="sm" w="sm" type="none"/>
          </a:ln>
        </p:spPr>
      </p:pic>
      <p:sp>
        <p:nvSpPr>
          <p:cNvPr id="435" name="Google Shape;43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1762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2700"/>
              <a:t>GitHub</a:t>
            </a:r>
            <a:endParaRPr b="1" sz="2700"/>
          </a:p>
        </p:txBody>
      </p:sp>
      <p:pic>
        <p:nvPicPr>
          <p:cNvPr id="157" name="Google Shape;157;p16"/>
          <p:cNvPicPr preferRelativeResize="0"/>
          <p:nvPr/>
        </p:nvPicPr>
        <p:blipFill>
          <a:blip r:embed="rId3">
            <a:alphaModFix/>
          </a:blip>
          <a:stretch>
            <a:fillRect/>
          </a:stretch>
        </p:blipFill>
        <p:spPr>
          <a:xfrm>
            <a:off x="1169024" y="803925"/>
            <a:ext cx="7295850" cy="4252899"/>
          </a:xfrm>
          <a:prstGeom prst="rect">
            <a:avLst/>
          </a:prstGeom>
          <a:noFill/>
          <a:ln>
            <a:noFill/>
          </a:ln>
        </p:spPr>
      </p:pic>
      <p:sp>
        <p:nvSpPr>
          <p:cNvPr id="158" name="Google Shape;15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2"/>
          <p:cNvSpPr txBox="1"/>
          <p:nvPr>
            <p:ph idx="4294967295" type="title"/>
          </p:nvPr>
        </p:nvSpPr>
        <p:spPr>
          <a:xfrm>
            <a:off x="685750" y="0"/>
            <a:ext cx="7725300" cy="546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MINIJUEGO</a:t>
            </a:r>
            <a:endParaRPr/>
          </a:p>
          <a:p>
            <a:pPr indent="0" lvl="0" marL="0" rtl="0" algn="ctr">
              <a:spcBef>
                <a:spcPts val="0"/>
              </a:spcBef>
              <a:spcAft>
                <a:spcPts val="0"/>
              </a:spcAft>
              <a:buNone/>
            </a:pPr>
            <a:r>
              <a:t/>
            </a:r>
            <a:endParaRPr/>
          </a:p>
        </p:txBody>
      </p:sp>
      <p:pic>
        <p:nvPicPr>
          <p:cNvPr id="441" name="Google Shape;441;p52"/>
          <p:cNvPicPr preferRelativeResize="0"/>
          <p:nvPr/>
        </p:nvPicPr>
        <p:blipFill>
          <a:blip r:embed="rId3">
            <a:alphaModFix/>
          </a:blip>
          <a:stretch>
            <a:fillRect/>
          </a:stretch>
        </p:blipFill>
        <p:spPr>
          <a:xfrm>
            <a:off x="416775" y="2610863"/>
            <a:ext cx="4055252" cy="1985750"/>
          </a:xfrm>
          <a:prstGeom prst="rect">
            <a:avLst/>
          </a:prstGeom>
          <a:noFill/>
          <a:ln cap="flat" cmpd="sng" w="9525">
            <a:solidFill>
              <a:schemeClr val="dk2"/>
            </a:solidFill>
            <a:prstDash val="solid"/>
            <a:round/>
            <a:headEnd len="sm" w="sm" type="none"/>
            <a:tailEnd len="sm" w="sm" type="none"/>
          </a:ln>
        </p:spPr>
      </p:pic>
      <p:pic>
        <p:nvPicPr>
          <p:cNvPr id="442" name="Google Shape;442;p52"/>
          <p:cNvPicPr preferRelativeResize="0"/>
          <p:nvPr/>
        </p:nvPicPr>
        <p:blipFill>
          <a:blip r:embed="rId4">
            <a:alphaModFix/>
          </a:blip>
          <a:stretch>
            <a:fillRect/>
          </a:stretch>
        </p:blipFill>
        <p:spPr>
          <a:xfrm>
            <a:off x="4615525" y="546888"/>
            <a:ext cx="4029726" cy="1994474"/>
          </a:xfrm>
          <a:prstGeom prst="rect">
            <a:avLst/>
          </a:prstGeom>
          <a:noFill/>
          <a:ln cap="flat" cmpd="sng" w="9525">
            <a:solidFill>
              <a:schemeClr val="dk2"/>
            </a:solidFill>
            <a:prstDash val="solid"/>
            <a:round/>
            <a:headEnd len="sm" w="sm" type="none"/>
            <a:tailEnd len="sm" w="sm" type="none"/>
          </a:ln>
        </p:spPr>
      </p:pic>
      <p:pic>
        <p:nvPicPr>
          <p:cNvPr id="443" name="Google Shape;443;p52"/>
          <p:cNvPicPr preferRelativeResize="0"/>
          <p:nvPr/>
        </p:nvPicPr>
        <p:blipFill>
          <a:blip r:embed="rId5">
            <a:alphaModFix/>
          </a:blip>
          <a:stretch>
            <a:fillRect/>
          </a:stretch>
        </p:blipFill>
        <p:spPr>
          <a:xfrm>
            <a:off x="416775" y="546887"/>
            <a:ext cx="4055250" cy="1994476"/>
          </a:xfrm>
          <a:prstGeom prst="rect">
            <a:avLst/>
          </a:prstGeom>
          <a:noFill/>
          <a:ln cap="flat" cmpd="sng" w="9525">
            <a:solidFill>
              <a:schemeClr val="dk2"/>
            </a:solidFill>
            <a:prstDash val="solid"/>
            <a:round/>
            <a:headEnd len="sm" w="sm" type="none"/>
            <a:tailEnd len="sm" w="sm" type="none"/>
          </a:ln>
        </p:spPr>
      </p:pic>
      <p:pic>
        <p:nvPicPr>
          <p:cNvPr descr="Imagen" id="444" name="Google Shape;444;p52"/>
          <p:cNvPicPr preferRelativeResize="0"/>
          <p:nvPr/>
        </p:nvPicPr>
        <p:blipFill>
          <a:blip r:embed="rId6">
            <a:alphaModFix/>
          </a:blip>
          <a:stretch>
            <a:fillRect/>
          </a:stretch>
        </p:blipFill>
        <p:spPr>
          <a:xfrm>
            <a:off x="4615525" y="2610863"/>
            <a:ext cx="4029725" cy="1985750"/>
          </a:xfrm>
          <a:prstGeom prst="rect">
            <a:avLst/>
          </a:prstGeom>
          <a:noFill/>
          <a:ln cap="flat" cmpd="sng" w="9525">
            <a:solidFill>
              <a:srgbClr val="000000"/>
            </a:solidFill>
            <a:prstDash val="solid"/>
            <a:round/>
            <a:headEnd len="sm" w="sm" type="none"/>
            <a:tailEnd len="sm" w="sm" type="none"/>
          </a:ln>
        </p:spPr>
      </p:pic>
      <p:sp>
        <p:nvSpPr>
          <p:cNvPr id="445" name="Google Shape;44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3"/>
          <p:cNvSpPr txBox="1"/>
          <p:nvPr>
            <p:ph type="title"/>
          </p:nvPr>
        </p:nvSpPr>
        <p:spPr>
          <a:xfrm>
            <a:off x="1275750" y="2741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TESTEO Y CORRECCIÓN DE ERRORES</a:t>
            </a:r>
            <a:endParaRPr b="1"/>
          </a:p>
        </p:txBody>
      </p:sp>
      <p:sp>
        <p:nvSpPr>
          <p:cNvPr id="451" name="Google Shape;451;p53"/>
          <p:cNvSpPr txBox="1"/>
          <p:nvPr>
            <p:ph idx="1" type="body"/>
          </p:nvPr>
        </p:nvSpPr>
        <p:spPr>
          <a:xfrm>
            <a:off x="223025" y="1239675"/>
            <a:ext cx="3801600" cy="36174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b="1" lang="es" sz="1400"/>
              <a:t>Cambio en el entorno de programación</a:t>
            </a:r>
            <a:endParaRPr b="1" sz="1400"/>
          </a:p>
          <a:p>
            <a:pPr indent="457200" lvl="0" marL="0" rtl="0" algn="l">
              <a:lnSpc>
                <a:spcPct val="95000"/>
              </a:lnSpc>
              <a:spcBef>
                <a:spcPts val="1200"/>
              </a:spcBef>
              <a:spcAft>
                <a:spcPts val="0"/>
              </a:spcAft>
              <a:buSzPts val="275"/>
              <a:buNone/>
            </a:pPr>
            <a:r>
              <a:rPr b="1" lang="es" sz="1000"/>
              <a:t> De  </a:t>
            </a:r>
            <a:r>
              <a:rPr b="1" lang="es" sz="1000"/>
              <a:t>visual studio - Eclipse</a:t>
            </a:r>
            <a:endParaRPr b="1" sz="1000"/>
          </a:p>
          <a:p>
            <a:pPr indent="-317500" lvl="0" marL="457200" rtl="0" algn="l">
              <a:lnSpc>
                <a:spcPct val="95000"/>
              </a:lnSpc>
              <a:spcBef>
                <a:spcPts val="1200"/>
              </a:spcBef>
              <a:spcAft>
                <a:spcPts val="0"/>
              </a:spcAft>
              <a:buSzPts val="1400"/>
              <a:buChar char="●"/>
            </a:pPr>
            <a:r>
              <a:rPr b="1" lang="es" sz="1400"/>
              <a:t>Cambios en el movimientos del barco</a:t>
            </a:r>
            <a:endParaRPr b="1" sz="1400"/>
          </a:p>
          <a:p>
            <a:pPr indent="0" lvl="0" marL="0" rtl="0" algn="l">
              <a:lnSpc>
                <a:spcPct val="95000"/>
              </a:lnSpc>
              <a:spcBef>
                <a:spcPts val="1200"/>
              </a:spcBef>
              <a:spcAft>
                <a:spcPts val="0"/>
              </a:spcAft>
              <a:buSzPts val="275"/>
              <a:buNone/>
            </a:pPr>
            <a:r>
              <a:rPr b="1" lang="es" sz="800"/>
              <a:t>                  	 </a:t>
            </a:r>
            <a:r>
              <a:rPr b="1" lang="es" sz="1000"/>
              <a:t>Movimiento del barco en vez de Thread </a:t>
            </a:r>
            <a:endParaRPr b="1" sz="1000"/>
          </a:p>
          <a:p>
            <a:pPr indent="0" lvl="0" marL="0" rtl="0" algn="l">
              <a:lnSpc>
                <a:spcPct val="95000"/>
              </a:lnSpc>
              <a:spcBef>
                <a:spcPts val="1200"/>
              </a:spcBef>
              <a:spcAft>
                <a:spcPts val="0"/>
              </a:spcAft>
              <a:buSzPts val="275"/>
              <a:buNone/>
            </a:pPr>
            <a:r>
              <a:rPr b="1" lang="es" sz="1000"/>
              <a:t>                 	 producido por keylistener</a:t>
            </a:r>
            <a:endParaRPr b="1" sz="1000"/>
          </a:p>
          <a:p>
            <a:pPr indent="-323850" lvl="0" marL="457200" rtl="0" algn="l">
              <a:lnSpc>
                <a:spcPct val="95000"/>
              </a:lnSpc>
              <a:spcBef>
                <a:spcPts val="1200"/>
              </a:spcBef>
              <a:spcAft>
                <a:spcPts val="0"/>
              </a:spcAft>
              <a:buSzPts val="1500"/>
              <a:buChar char="●"/>
            </a:pPr>
            <a:r>
              <a:rPr b="1" lang="es" sz="1400"/>
              <a:t>Cambios en los logotipos y diseños</a:t>
            </a:r>
            <a:endParaRPr b="1" sz="1400"/>
          </a:p>
          <a:p>
            <a:pPr indent="0" lvl="0" marL="0" rtl="0" algn="l">
              <a:lnSpc>
                <a:spcPct val="95000"/>
              </a:lnSpc>
              <a:spcBef>
                <a:spcPts val="1200"/>
              </a:spcBef>
              <a:spcAft>
                <a:spcPts val="0"/>
              </a:spcAft>
              <a:buSzPts val="275"/>
              <a:buNone/>
            </a:pPr>
            <a:r>
              <a:rPr b="1" lang="es" sz="800"/>
              <a:t>	</a:t>
            </a:r>
            <a:r>
              <a:rPr b="1" lang="es" sz="1000"/>
              <a:t>Cambio en redimensiones de diseños</a:t>
            </a:r>
            <a:endParaRPr b="1" sz="1000"/>
          </a:p>
          <a:p>
            <a:pPr indent="0" lvl="0" marL="0" rtl="0" algn="l">
              <a:lnSpc>
                <a:spcPct val="95000"/>
              </a:lnSpc>
              <a:spcBef>
                <a:spcPts val="1200"/>
              </a:spcBef>
              <a:spcAft>
                <a:spcPts val="0"/>
              </a:spcAft>
              <a:buSzPts val="275"/>
              <a:buNone/>
            </a:pPr>
            <a:r>
              <a:rPr b="1" lang="es" sz="1000"/>
              <a:t>	y colores de </a:t>
            </a:r>
            <a:r>
              <a:rPr b="1" lang="es" sz="1000"/>
              <a:t>logotipos</a:t>
            </a:r>
            <a:r>
              <a:rPr b="1" lang="es" sz="1000"/>
              <a:t>.</a:t>
            </a:r>
            <a:endParaRPr b="1" sz="1000"/>
          </a:p>
          <a:p>
            <a:pPr indent="-317500" lvl="0" marL="457200" rtl="0" algn="l">
              <a:lnSpc>
                <a:spcPct val="95000"/>
              </a:lnSpc>
              <a:spcBef>
                <a:spcPts val="1200"/>
              </a:spcBef>
              <a:spcAft>
                <a:spcPts val="0"/>
              </a:spcAft>
              <a:buSzPts val="1400"/>
              <a:buChar char="●"/>
            </a:pPr>
            <a:r>
              <a:rPr b="1" lang="es" sz="1400"/>
              <a:t>Cambio en las matrices de obstáculos </a:t>
            </a:r>
            <a:endParaRPr b="1" sz="1400"/>
          </a:p>
          <a:p>
            <a:pPr indent="0" lvl="0" marL="457200" rtl="0" algn="l">
              <a:lnSpc>
                <a:spcPct val="95000"/>
              </a:lnSpc>
              <a:spcBef>
                <a:spcPts val="1200"/>
              </a:spcBef>
              <a:spcAft>
                <a:spcPts val="0"/>
              </a:spcAft>
              <a:buSzPts val="275"/>
              <a:buNone/>
            </a:pPr>
            <a:r>
              <a:rPr b="1" lang="es" sz="1000"/>
              <a:t>Generación</a:t>
            </a:r>
            <a:r>
              <a:rPr b="1" lang="es" sz="1000"/>
              <a:t> de matrices gracias a un nuevo</a:t>
            </a:r>
            <a:endParaRPr b="1" sz="1000"/>
          </a:p>
          <a:p>
            <a:pPr indent="0" lvl="0" marL="457200" rtl="0" algn="l">
              <a:lnSpc>
                <a:spcPct val="95000"/>
              </a:lnSpc>
              <a:spcBef>
                <a:spcPts val="1200"/>
              </a:spcBef>
              <a:spcAft>
                <a:spcPts val="1200"/>
              </a:spcAft>
              <a:buSzPts val="275"/>
              <a:buNone/>
            </a:pPr>
            <a:r>
              <a:rPr b="1" lang="es" sz="1000"/>
              <a:t>método</a:t>
            </a:r>
            <a:r>
              <a:rPr b="1" lang="es" sz="1000"/>
              <a:t> random y posiciones de colisiones</a:t>
            </a:r>
            <a:endParaRPr b="1" sz="1000"/>
          </a:p>
        </p:txBody>
      </p:sp>
      <p:pic>
        <p:nvPicPr>
          <p:cNvPr id="452" name="Google Shape;452;p53"/>
          <p:cNvPicPr preferRelativeResize="0"/>
          <p:nvPr/>
        </p:nvPicPr>
        <p:blipFill>
          <a:blip r:embed="rId3">
            <a:alphaModFix/>
          </a:blip>
          <a:stretch>
            <a:fillRect/>
          </a:stretch>
        </p:blipFill>
        <p:spPr>
          <a:xfrm>
            <a:off x="4483137" y="1514450"/>
            <a:ext cx="4362564" cy="2734825"/>
          </a:xfrm>
          <a:prstGeom prst="rect">
            <a:avLst/>
          </a:prstGeom>
          <a:noFill/>
          <a:ln>
            <a:noFill/>
          </a:ln>
        </p:spPr>
      </p:pic>
      <p:sp>
        <p:nvSpPr>
          <p:cNvPr id="453" name="Google Shape;45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59" name="Google Shape;459;p54" title="GamePlay Derrota.mp4">
            <a:hlinkClick r:id="rId3"/>
          </p:cNvPr>
          <p:cNvPicPr preferRelativeResize="0"/>
          <p:nvPr/>
        </p:nvPicPr>
        <p:blipFill>
          <a:blip r:embed="rId4">
            <a:alphaModFix/>
          </a:blip>
          <a:stretch>
            <a:fillRect/>
          </a:stretch>
        </p:blipFill>
        <p:spPr>
          <a:xfrm>
            <a:off x="697550" y="565300"/>
            <a:ext cx="7748899" cy="4358775"/>
          </a:xfrm>
          <a:prstGeom prst="rect">
            <a:avLst/>
          </a:prstGeom>
          <a:noFill/>
          <a:ln>
            <a:noFill/>
          </a:ln>
        </p:spPr>
      </p:pic>
      <p:sp>
        <p:nvSpPr>
          <p:cNvPr id="460" name="Google Shape;460;p54"/>
          <p:cNvSpPr txBox="1"/>
          <p:nvPr/>
        </p:nvSpPr>
        <p:spPr>
          <a:xfrm>
            <a:off x="697550" y="121675"/>
            <a:ext cx="710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Lexend"/>
                <a:ea typeface="Lexend"/>
                <a:cs typeface="Lexend"/>
                <a:sym typeface="Lexend"/>
              </a:rPr>
              <a:t>EJEMPLO ELIMINACIÓN</a:t>
            </a:r>
            <a:endParaRPr sz="1600">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66" name="Google Shape;466;p55" title="GamePlay Victoria.mp4">
            <a:hlinkClick r:id="rId3"/>
          </p:cNvPr>
          <p:cNvPicPr preferRelativeResize="0"/>
          <p:nvPr/>
        </p:nvPicPr>
        <p:blipFill>
          <a:blip r:embed="rId4">
            <a:alphaModFix/>
          </a:blip>
          <a:stretch>
            <a:fillRect/>
          </a:stretch>
        </p:blipFill>
        <p:spPr>
          <a:xfrm>
            <a:off x="694925" y="568275"/>
            <a:ext cx="7754150" cy="4361729"/>
          </a:xfrm>
          <a:prstGeom prst="rect">
            <a:avLst/>
          </a:prstGeom>
          <a:noFill/>
          <a:ln>
            <a:noFill/>
          </a:ln>
        </p:spPr>
      </p:pic>
      <p:sp>
        <p:nvSpPr>
          <p:cNvPr id="467" name="Google Shape;467;p55"/>
          <p:cNvSpPr txBox="1"/>
          <p:nvPr/>
        </p:nvSpPr>
        <p:spPr>
          <a:xfrm>
            <a:off x="721500" y="137175"/>
            <a:ext cx="7701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Lexend"/>
                <a:ea typeface="Lexend"/>
                <a:cs typeface="Lexend"/>
                <a:sym typeface="Lexend"/>
              </a:rPr>
              <a:t>EJEMPLO VICTORIA</a:t>
            </a:r>
            <a:endParaRPr sz="1600">
              <a:solidFill>
                <a:schemeClr val="lt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6"/>
          <p:cNvSpPr txBox="1"/>
          <p:nvPr>
            <p:ph type="title"/>
          </p:nvPr>
        </p:nvSpPr>
        <p:spPr>
          <a:xfrm>
            <a:off x="1052550"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3300"/>
              <a:t>GRACIAS POR SU ATENCION</a:t>
            </a:r>
            <a:endParaRPr b="1" sz="3300"/>
          </a:p>
        </p:txBody>
      </p:sp>
      <p:sp>
        <p:nvSpPr>
          <p:cNvPr id="473" name="Google Shape;47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2900"/>
              <a:t>TRELLO</a:t>
            </a:r>
            <a:endParaRPr b="1" sz="2900"/>
          </a:p>
        </p:txBody>
      </p:sp>
      <p:sp>
        <p:nvSpPr>
          <p:cNvPr id="164" name="Google Shape;164;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17"/>
          <p:cNvPicPr preferRelativeResize="0"/>
          <p:nvPr/>
        </p:nvPicPr>
        <p:blipFill>
          <a:blip r:embed="rId3">
            <a:alphaModFix/>
          </a:blip>
          <a:stretch>
            <a:fillRect/>
          </a:stretch>
        </p:blipFill>
        <p:spPr>
          <a:xfrm>
            <a:off x="630675" y="1228162"/>
            <a:ext cx="7882658" cy="3465776"/>
          </a:xfrm>
          <a:prstGeom prst="rect">
            <a:avLst/>
          </a:prstGeom>
          <a:noFill/>
          <a:ln>
            <a:noFill/>
          </a:ln>
        </p:spPr>
      </p:pic>
      <p:sp>
        <p:nvSpPr>
          <p:cNvPr id="166" name="Google Shape;16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3400"/>
              <a:t>SCRUM</a:t>
            </a:r>
            <a:endParaRPr b="1" sz="3400"/>
          </a:p>
        </p:txBody>
      </p:sp>
      <p:sp>
        <p:nvSpPr>
          <p:cNvPr id="172" name="Google Shape;172;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400">
                <a:latin typeface="Lexend"/>
                <a:ea typeface="Lexend"/>
                <a:cs typeface="Lexend"/>
                <a:sym typeface="Lexend"/>
              </a:rPr>
              <a:t>Usar una estrategia </a:t>
            </a:r>
            <a:r>
              <a:rPr b="1" lang="es" sz="1400" u="sng">
                <a:latin typeface="Lexend"/>
                <a:ea typeface="Lexend"/>
                <a:cs typeface="Lexend"/>
                <a:sym typeface="Lexend"/>
              </a:rPr>
              <a:t>scrum</a:t>
            </a:r>
            <a:r>
              <a:rPr b="1" lang="es" sz="1400">
                <a:latin typeface="Lexend"/>
                <a:ea typeface="Lexend"/>
                <a:cs typeface="Lexend"/>
                <a:sym typeface="Lexend"/>
              </a:rPr>
              <a:t> </a:t>
            </a:r>
            <a:r>
              <a:rPr lang="es" sz="1400">
                <a:latin typeface="Lexend"/>
                <a:ea typeface="Lexend"/>
                <a:cs typeface="Lexend"/>
                <a:sym typeface="Lexend"/>
              </a:rPr>
              <a:t>es una buena idea para un proyecto de desarrollo de un videojuego indie por varias razones. Una estrategia scrum es una metodología ágil que se basa en la colaboración, la adaptación y la entrega rápida de valor.</a:t>
            </a:r>
            <a:endParaRPr sz="1400">
              <a:latin typeface="Lexend"/>
              <a:ea typeface="Lexend"/>
              <a:cs typeface="Lexend"/>
              <a:sym typeface="Lexend"/>
            </a:endParaRPr>
          </a:p>
          <a:p>
            <a:pPr indent="0" lvl="0" marL="457200" rtl="0" algn="just">
              <a:spcBef>
                <a:spcPts val="0"/>
              </a:spcBef>
              <a:spcAft>
                <a:spcPts val="0"/>
              </a:spcAft>
              <a:buNone/>
            </a:pPr>
            <a:r>
              <a:t/>
            </a:r>
            <a:endParaRPr sz="1400">
              <a:latin typeface="Lexend"/>
              <a:ea typeface="Lexend"/>
              <a:cs typeface="Lexend"/>
              <a:sym typeface="Lexend"/>
            </a:endParaRPr>
          </a:p>
          <a:p>
            <a:pPr indent="0" lvl="0" marL="0" rtl="0" algn="just">
              <a:spcBef>
                <a:spcPts val="0"/>
              </a:spcBef>
              <a:spcAft>
                <a:spcPts val="0"/>
              </a:spcAft>
              <a:buNone/>
            </a:pPr>
            <a:r>
              <a:rPr lang="es" sz="1400">
                <a:latin typeface="Lexend"/>
                <a:ea typeface="Lexend"/>
                <a:cs typeface="Lexend"/>
                <a:sym typeface="Lexend"/>
              </a:rPr>
              <a:t>Por estas razones, usar una estrategia scrum es una buena idea para un proyecto de desarrollo de un videojuego de las características indicadas.</a:t>
            </a:r>
            <a:endParaRPr sz="1600">
              <a:latin typeface="Lexend"/>
              <a:ea typeface="Lexend"/>
              <a:cs typeface="Lexend"/>
              <a:sym typeface="Lexend"/>
            </a:endParaRPr>
          </a:p>
        </p:txBody>
      </p:sp>
      <p:sp>
        <p:nvSpPr>
          <p:cNvPr id="173" name="Google Shape;17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74" name="Google Shape;174;p18"/>
          <p:cNvPicPr preferRelativeResize="0"/>
          <p:nvPr/>
        </p:nvPicPr>
        <p:blipFill>
          <a:blip r:embed="rId3">
            <a:alphaModFix/>
          </a:blip>
          <a:stretch>
            <a:fillRect/>
          </a:stretch>
        </p:blipFill>
        <p:spPr>
          <a:xfrm>
            <a:off x="3590150" y="3580400"/>
            <a:ext cx="1963701" cy="1134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ENTREVISTA CON EL CLIENTE</a:t>
            </a:r>
            <a:endParaRPr b="1"/>
          </a:p>
        </p:txBody>
      </p:sp>
      <p:pic>
        <p:nvPicPr>
          <p:cNvPr id="180" name="Google Shape;180;p19"/>
          <p:cNvPicPr preferRelativeResize="0"/>
          <p:nvPr/>
        </p:nvPicPr>
        <p:blipFill>
          <a:blip r:embed="rId3">
            <a:alphaModFix/>
          </a:blip>
          <a:stretch>
            <a:fillRect/>
          </a:stretch>
        </p:blipFill>
        <p:spPr>
          <a:xfrm>
            <a:off x="5267775" y="916325"/>
            <a:ext cx="3285487" cy="4213674"/>
          </a:xfrm>
          <a:prstGeom prst="rect">
            <a:avLst/>
          </a:prstGeom>
          <a:noFill/>
          <a:ln>
            <a:noFill/>
          </a:ln>
        </p:spPr>
      </p:pic>
      <p:pic>
        <p:nvPicPr>
          <p:cNvPr id="181" name="Google Shape;181;p19"/>
          <p:cNvPicPr preferRelativeResize="0"/>
          <p:nvPr/>
        </p:nvPicPr>
        <p:blipFill>
          <a:blip r:embed="rId4">
            <a:alphaModFix/>
          </a:blip>
          <a:stretch>
            <a:fillRect/>
          </a:stretch>
        </p:blipFill>
        <p:spPr>
          <a:xfrm>
            <a:off x="699500" y="916313"/>
            <a:ext cx="3244200" cy="4213675"/>
          </a:xfrm>
          <a:prstGeom prst="rect">
            <a:avLst/>
          </a:prstGeom>
          <a:noFill/>
          <a:ln>
            <a:noFill/>
          </a:ln>
        </p:spPr>
      </p:pic>
      <p:sp>
        <p:nvSpPr>
          <p:cNvPr id="182" name="Google Shape;18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a:t>DIAGRAMA DE REQUISITOS DEL PROYECTO FINAL</a:t>
            </a:r>
            <a:endParaRPr b="1"/>
          </a:p>
        </p:txBody>
      </p:sp>
      <p:sp>
        <p:nvSpPr>
          <p:cNvPr id="188" name="Google Shape;188;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600"/>
              <a:t>Consistirá en una descripción detallada sobre los requisitos objetivos que cubre las necesidades del proyecto. Para su realización tuvimos una entrevista con el cliente, en la cual, realizamos nuestro primer diagrama de requisitos, y ahora </a:t>
            </a:r>
            <a:r>
              <a:rPr lang="es" sz="1600"/>
              <a:t>después</a:t>
            </a:r>
            <a:r>
              <a:rPr lang="es" sz="1600"/>
              <a:t> de la </a:t>
            </a:r>
            <a:r>
              <a:rPr lang="es" sz="1600"/>
              <a:t>finalización</a:t>
            </a:r>
            <a:r>
              <a:rPr lang="es" sz="1600"/>
              <a:t> del proyecto nos ha quedado el diagrama resultante.</a:t>
            </a:r>
            <a:endParaRPr sz="1600"/>
          </a:p>
        </p:txBody>
      </p:sp>
      <p:sp>
        <p:nvSpPr>
          <p:cNvPr id="189" name="Google Shape;18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idx="4294967295" type="title"/>
          </p:nvPr>
        </p:nvSpPr>
        <p:spPr>
          <a:xfrm>
            <a:off x="1319250" y="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REQUISITOS FUNCIONALES</a:t>
            </a:r>
            <a:endParaRPr b="1"/>
          </a:p>
        </p:txBody>
      </p:sp>
      <p:sp>
        <p:nvSpPr>
          <p:cNvPr id="195" name="Google Shape;19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96" name="Google Shape;196;p21"/>
          <p:cNvPicPr preferRelativeResize="0"/>
          <p:nvPr/>
        </p:nvPicPr>
        <p:blipFill rotWithShape="1">
          <a:blip r:embed="rId3">
            <a:alphaModFix/>
          </a:blip>
          <a:srcRect b="14458" l="9551" r="9712" t="13964"/>
          <a:stretch/>
        </p:blipFill>
        <p:spPr>
          <a:xfrm>
            <a:off x="242650" y="346275"/>
            <a:ext cx="1301675" cy="1516500"/>
          </a:xfrm>
          <a:prstGeom prst="rect">
            <a:avLst/>
          </a:prstGeom>
          <a:noFill/>
          <a:ln>
            <a:noFill/>
          </a:ln>
        </p:spPr>
      </p:pic>
      <p:pic>
        <p:nvPicPr>
          <p:cNvPr id="197" name="Google Shape;197;p21"/>
          <p:cNvPicPr preferRelativeResize="0"/>
          <p:nvPr/>
        </p:nvPicPr>
        <p:blipFill rotWithShape="1">
          <a:blip r:embed="rId4">
            <a:alphaModFix/>
          </a:blip>
          <a:srcRect b="9622" l="11934" r="12866" t="11507"/>
          <a:stretch/>
        </p:blipFill>
        <p:spPr>
          <a:xfrm>
            <a:off x="1872900" y="801225"/>
            <a:ext cx="1112100" cy="1640200"/>
          </a:xfrm>
          <a:prstGeom prst="rect">
            <a:avLst/>
          </a:prstGeom>
          <a:noFill/>
          <a:ln>
            <a:noFill/>
          </a:ln>
        </p:spPr>
      </p:pic>
      <p:pic>
        <p:nvPicPr>
          <p:cNvPr id="198" name="Google Shape;198;p21"/>
          <p:cNvPicPr preferRelativeResize="0"/>
          <p:nvPr/>
        </p:nvPicPr>
        <p:blipFill rotWithShape="1">
          <a:blip r:embed="rId5">
            <a:alphaModFix/>
          </a:blip>
          <a:srcRect b="12660" l="9935" r="9807" t="8456"/>
          <a:stretch/>
        </p:blipFill>
        <p:spPr>
          <a:xfrm>
            <a:off x="3864275" y="738025"/>
            <a:ext cx="1243850" cy="1640200"/>
          </a:xfrm>
          <a:prstGeom prst="rect">
            <a:avLst/>
          </a:prstGeom>
          <a:noFill/>
          <a:ln>
            <a:noFill/>
          </a:ln>
        </p:spPr>
      </p:pic>
      <p:pic>
        <p:nvPicPr>
          <p:cNvPr id="199" name="Google Shape;199;p21"/>
          <p:cNvPicPr preferRelativeResize="0"/>
          <p:nvPr/>
        </p:nvPicPr>
        <p:blipFill rotWithShape="1">
          <a:blip r:embed="rId6">
            <a:alphaModFix/>
          </a:blip>
          <a:srcRect b="6300" l="0" r="0" t="3690"/>
          <a:stretch/>
        </p:blipFill>
        <p:spPr>
          <a:xfrm>
            <a:off x="5536825" y="624300"/>
            <a:ext cx="3541950" cy="1516500"/>
          </a:xfrm>
          <a:prstGeom prst="rect">
            <a:avLst/>
          </a:prstGeom>
          <a:noFill/>
          <a:ln>
            <a:noFill/>
          </a:ln>
        </p:spPr>
      </p:pic>
      <p:pic>
        <p:nvPicPr>
          <p:cNvPr id="200" name="Google Shape;200;p21"/>
          <p:cNvPicPr preferRelativeResize="0"/>
          <p:nvPr/>
        </p:nvPicPr>
        <p:blipFill rotWithShape="1">
          <a:blip r:embed="rId7">
            <a:alphaModFix/>
          </a:blip>
          <a:srcRect b="5462" l="5828" r="10059" t="5861"/>
          <a:stretch/>
        </p:blipFill>
        <p:spPr>
          <a:xfrm>
            <a:off x="7686175" y="2571750"/>
            <a:ext cx="1243850" cy="1970200"/>
          </a:xfrm>
          <a:prstGeom prst="rect">
            <a:avLst/>
          </a:prstGeom>
          <a:noFill/>
          <a:ln>
            <a:noFill/>
          </a:ln>
        </p:spPr>
      </p:pic>
      <p:pic>
        <p:nvPicPr>
          <p:cNvPr id="201" name="Google Shape;201;p21"/>
          <p:cNvPicPr preferRelativeResize="0"/>
          <p:nvPr/>
        </p:nvPicPr>
        <p:blipFill rotWithShape="1">
          <a:blip r:embed="rId8">
            <a:alphaModFix/>
          </a:blip>
          <a:srcRect b="9628" l="15043" r="15981" t="12215"/>
          <a:stretch/>
        </p:blipFill>
        <p:spPr>
          <a:xfrm>
            <a:off x="5866375" y="2854500"/>
            <a:ext cx="1112100" cy="1808725"/>
          </a:xfrm>
          <a:prstGeom prst="rect">
            <a:avLst/>
          </a:prstGeom>
          <a:noFill/>
          <a:ln>
            <a:noFill/>
          </a:ln>
        </p:spPr>
      </p:pic>
      <p:pic>
        <p:nvPicPr>
          <p:cNvPr id="202" name="Google Shape;202;p21"/>
          <p:cNvPicPr preferRelativeResize="0"/>
          <p:nvPr/>
        </p:nvPicPr>
        <p:blipFill rotWithShape="1">
          <a:blip r:embed="rId9">
            <a:alphaModFix/>
          </a:blip>
          <a:srcRect b="11563" l="0" r="2391" t="9665"/>
          <a:stretch/>
        </p:blipFill>
        <p:spPr>
          <a:xfrm>
            <a:off x="189575" y="2962250"/>
            <a:ext cx="2403650" cy="1377500"/>
          </a:xfrm>
          <a:prstGeom prst="rect">
            <a:avLst/>
          </a:prstGeom>
          <a:noFill/>
          <a:ln>
            <a:noFill/>
          </a:ln>
        </p:spPr>
      </p:pic>
      <p:pic>
        <p:nvPicPr>
          <p:cNvPr id="203" name="Google Shape;203;p21"/>
          <p:cNvPicPr preferRelativeResize="0"/>
          <p:nvPr/>
        </p:nvPicPr>
        <p:blipFill>
          <a:blip r:embed="rId10">
            <a:alphaModFix/>
          </a:blip>
          <a:stretch>
            <a:fillRect/>
          </a:stretch>
        </p:blipFill>
        <p:spPr>
          <a:xfrm>
            <a:off x="3137400" y="2554493"/>
            <a:ext cx="2196113" cy="24366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